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30ADA-B009-59D2-6597-DEB6345DC080}" v="801" dt="2022-09-29T18:31:17.455"/>
    <p1510:client id="{DB848DED-DB3C-51DE-40D9-D8316C367D82}" v="1" dt="2022-03-31T21:09:49.0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>
      <p:cViewPr varScale="1">
        <p:scale>
          <a:sx n="205" d="100"/>
          <a:sy n="205" d="100"/>
        </p:scale>
        <p:origin x="6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p, Katie" userId="S::k-thorp@northeastern.edu::1625767f-50fa-46d4-af88-964db17ef63d" providerId="AD" clId="Web-{04C30ADA-B009-59D2-6597-DEB6345DC080}"/>
    <pc:docChg chg="modSld">
      <pc:chgData name="Thorp, Katie" userId="S::k-thorp@northeastern.edu::1625767f-50fa-46d4-af88-964db17ef63d" providerId="AD" clId="Web-{04C30ADA-B009-59D2-6597-DEB6345DC080}" dt="2022-09-29T18:31:17.455" v="631"/>
      <pc:docMkLst>
        <pc:docMk/>
      </pc:docMkLst>
      <pc:sldChg chg="modSp">
        <pc:chgData name="Thorp, Katie" userId="S::k-thorp@northeastern.edu::1625767f-50fa-46d4-af88-964db17ef63d" providerId="AD" clId="Web-{04C30ADA-B009-59D2-6597-DEB6345DC080}" dt="2022-09-29T18:02:20.820" v="95"/>
        <pc:sldMkLst>
          <pc:docMk/>
          <pc:sldMk cId="0" sldId="256"/>
        </pc:sldMkLst>
        <pc:spChg chg="mod">
          <ac:chgData name="Thorp, Katie" userId="S::k-thorp@northeastern.edu::1625767f-50fa-46d4-af88-964db17ef63d" providerId="AD" clId="Web-{04C30ADA-B009-59D2-6597-DEB6345DC080}" dt="2022-09-29T18:02:20.820" v="95"/>
          <ac:spMkLst>
            <pc:docMk/>
            <pc:sldMk cId="0" sldId="256"/>
            <ac:spMk id="14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8:33.762" v="583" actId="1076"/>
        <pc:sldMkLst>
          <pc:docMk/>
          <pc:sldMk cId="0" sldId="257"/>
        </pc:sldMkLst>
        <pc:spChg chg="mod">
          <ac:chgData name="Thorp, Katie" userId="S::k-thorp@northeastern.edu::1625767f-50fa-46d4-af88-964db17ef63d" providerId="AD" clId="Web-{04C30ADA-B009-59D2-6597-DEB6345DC080}" dt="2022-09-29T18:00:35.660" v="65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7:52:54.551" v="4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8:33.762" v="583" actId="1076"/>
          <ac:spMkLst>
            <pc:docMk/>
            <pc:sldMk cId="0" sldId="257"/>
            <ac:spMk id="6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28:22.684" v="582"/>
          <ac:spMkLst>
            <pc:docMk/>
            <pc:sldMk cId="0" sldId="257"/>
            <ac:spMk id="9" creationId="{00000000-0000-0000-0000-000000000000}"/>
          </ac:spMkLst>
        </pc:spChg>
        <pc:grpChg chg="mod">
          <ac:chgData name="Thorp, Katie" userId="S::k-thorp@northeastern.edu::1625767f-50fa-46d4-af88-964db17ef63d" providerId="AD" clId="Web-{04C30ADA-B009-59D2-6597-DEB6345DC080}" dt="2022-09-29T18:27:24.541" v="562" actId="1076"/>
          <ac:grpSpMkLst>
            <pc:docMk/>
            <pc:sldMk cId="0" sldId="257"/>
            <ac:grpSpMk id="5" creationId="{00000000-0000-0000-0000-000000000000}"/>
          </ac:grpSpMkLst>
        </pc:grpChg>
      </pc:sldChg>
      <pc:sldChg chg="addSp delSp modSp">
        <pc:chgData name="Thorp, Katie" userId="S::k-thorp@northeastern.edu::1625767f-50fa-46d4-af88-964db17ef63d" providerId="AD" clId="Web-{04C30ADA-B009-59D2-6597-DEB6345DC080}" dt="2022-09-29T18:27:31.682" v="575" actId="20577"/>
        <pc:sldMkLst>
          <pc:docMk/>
          <pc:sldMk cId="0" sldId="258"/>
        </pc:sldMkLst>
        <pc:spChg chg="add del mod">
          <ac:chgData name="Thorp, Katie" userId="S::k-thorp@northeastern.edu::1625767f-50fa-46d4-af88-964db17ef63d" providerId="AD" clId="Web-{04C30ADA-B009-59D2-6597-DEB6345DC080}" dt="2022-09-29T18:27:31.682" v="575" actId="20577"/>
          <ac:spMkLst>
            <pc:docMk/>
            <pc:sldMk cId="0" sldId="258"/>
            <ac:spMk id="13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6:35.430" v="553"/>
        <pc:sldMkLst>
          <pc:docMk/>
          <pc:sldMk cId="0" sldId="259"/>
        </pc:sldMkLst>
        <pc:spChg chg="mod">
          <ac:chgData name="Thorp, Katie" userId="S::k-thorp@northeastern.edu::1625767f-50fa-46d4-af88-964db17ef63d" providerId="AD" clId="Web-{04C30ADA-B009-59D2-6597-DEB6345DC080}" dt="2022-09-29T18:00:44.582" v="66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00:48.957" v="67" actId="14100"/>
          <ac:spMkLst>
            <pc:docMk/>
            <pc:sldMk cId="0" sldId="259"/>
            <ac:spMk id="4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26:35.430" v="553"/>
          <ac:spMkLst>
            <pc:docMk/>
            <pc:sldMk cId="0" sldId="259"/>
            <ac:spMk id="9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26:07.929" v="548" actId="20577"/>
        <pc:sldMkLst>
          <pc:docMk/>
          <pc:sldMk cId="0" sldId="260"/>
        </pc:sldMkLst>
        <pc:spChg chg="mod">
          <ac:chgData name="Thorp, Katie" userId="S::k-thorp@northeastern.edu::1625767f-50fa-46d4-af88-964db17ef63d" providerId="AD" clId="Web-{04C30ADA-B009-59D2-6597-DEB6345DC080}" dt="2022-09-29T18:00:57.567" v="71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7:53:54.178" v="15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6:07.929" v="548" actId="20577"/>
          <ac:spMkLst>
            <pc:docMk/>
            <pc:sldMk cId="0" sldId="260"/>
            <ac:spMk id="9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25:58.241" v="546" actId="20577"/>
        <pc:sldMkLst>
          <pc:docMk/>
          <pc:sldMk cId="0" sldId="261"/>
        </pc:sldMkLst>
        <pc:spChg chg="mod">
          <ac:chgData name="Thorp, Katie" userId="S::k-thorp@northeastern.edu::1625767f-50fa-46d4-af88-964db17ef63d" providerId="AD" clId="Web-{04C30ADA-B009-59D2-6597-DEB6345DC080}" dt="2022-09-29T18:01:30.474" v="84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5:58.241" v="546" actId="20577"/>
          <ac:spMkLst>
            <pc:docMk/>
            <pc:sldMk cId="0" sldId="261"/>
            <ac:spMk id="9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5:51.882" v="544"/>
        <pc:sldMkLst>
          <pc:docMk/>
          <pc:sldMk cId="0" sldId="262"/>
        </pc:sldMkLst>
        <pc:spChg chg="del mod">
          <ac:chgData name="Thorp, Katie" userId="S::k-thorp@northeastern.edu::1625767f-50fa-46d4-af88-964db17ef63d" providerId="AD" clId="Web-{04C30ADA-B009-59D2-6597-DEB6345DC080}" dt="2022-09-29T18:25:51.882" v="544"/>
          <ac:spMkLst>
            <pc:docMk/>
            <pc:sldMk cId="0" sldId="262"/>
            <ac:spMk id="13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25:21.396" v="538" actId="20577"/>
        <pc:sldMkLst>
          <pc:docMk/>
          <pc:sldMk cId="0" sldId="263"/>
        </pc:sldMkLst>
        <pc:spChg chg="mod">
          <ac:chgData name="Thorp, Katie" userId="S::k-thorp@northeastern.edu::1625767f-50fa-46d4-af88-964db17ef63d" providerId="AD" clId="Web-{04C30ADA-B009-59D2-6597-DEB6345DC080}" dt="2022-09-29T17:59:50.424" v="48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5:21.396" v="538" actId="20577"/>
          <ac:spMkLst>
            <pc:docMk/>
            <pc:sldMk cId="0" sldId="263"/>
            <ac:spMk id="9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5:15.459" v="536"/>
        <pc:sldMkLst>
          <pc:docMk/>
          <pc:sldMk cId="0" sldId="264"/>
        </pc:sldMkLst>
        <pc:spChg chg="del mod">
          <ac:chgData name="Thorp, Katie" userId="S::k-thorp@northeastern.edu::1625767f-50fa-46d4-af88-964db17ef63d" providerId="AD" clId="Web-{04C30ADA-B009-59D2-6597-DEB6345DC080}" dt="2022-09-29T18:25:15.459" v="536"/>
          <ac:spMkLst>
            <pc:docMk/>
            <pc:sldMk cId="0" sldId="264"/>
            <ac:spMk id="13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5:01.490" v="533" actId="14100"/>
        <pc:sldMkLst>
          <pc:docMk/>
          <pc:sldMk cId="0" sldId="265"/>
        </pc:sldMkLst>
        <pc:spChg chg="mod">
          <ac:chgData name="Thorp, Katie" userId="S::k-thorp@northeastern.edu::1625767f-50fa-46d4-af88-964db17ef63d" providerId="AD" clId="Web-{04C30ADA-B009-59D2-6597-DEB6345DC080}" dt="2022-09-29T18:02:46.118" v="101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5:01.490" v="533" actId="14100"/>
          <ac:spMkLst>
            <pc:docMk/>
            <pc:sldMk cId="0" sldId="265"/>
            <ac:spMk id="6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24:18.066" v="528"/>
          <ac:spMkLst>
            <pc:docMk/>
            <pc:sldMk cId="0" sldId="265"/>
            <ac:spMk id="9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22:08.453" v="519" actId="20577"/>
        <pc:sldMkLst>
          <pc:docMk/>
          <pc:sldMk cId="0" sldId="266"/>
        </pc:sldMkLst>
        <pc:spChg chg="mod">
          <ac:chgData name="Thorp, Katie" userId="S::k-thorp@northeastern.edu::1625767f-50fa-46d4-af88-964db17ef63d" providerId="AD" clId="Web-{04C30ADA-B009-59D2-6597-DEB6345DC080}" dt="2022-09-29T18:03:56.354" v="148" actId="20577"/>
          <ac:spMkLst>
            <pc:docMk/>
            <pc:sldMk cId="0" sldId="266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2:08.453" v="519" actId="20577"/>
          <ac:spMkLst>
            <pc:docMk/>
            <pc:sldMk cId="0" sldId="266"/>
            <ac:spMk id="9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1:55.030" v="517"/>
        <pc:sldMkLst>
          <pc:docMk/>
          <pc:sldMk cId="0" sldId="267"/>
        </pc:sldMkLst>
        <pc:spChg chg="mod">
          <ac:chgData name="Thorp, Katie" userId="S::k-thorp@northeastern.edu::1625767f-50fa-46d4-af88-964db17ef63d" providerId="AD" clId="Web-{04C30ADA-B009-59D2-6597-DEB6345DC080}" dt="2022-09-29T18:03:23.478" v="132" actId="20577"/>
          <ac:spMkLst>
            <pc:docMk/>
            <pc:sldMk cId="0" sldId="267"/>
            <ac:spMk id="3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21:55.030" v="517"/>
          <ac:spMkLst>
            <pc:docMk/>
            <pc:sldMk cId="0" sldId="267"/>
            <ac:spMk id="9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1:30.014" v="513" actId="1076"/>
        <pc:sldMkLst>
          <pc:docMk/>
          <pc:sldMk cId="0" sldId="268"/>
        </pc:sldMkLst>
        <pc:spChg chg="mod">
          <ac:chgData name="Thorp, Katie" userId="S::k-thorp@northeastern.edu::1625767f-50fa-46d4-af88-964db17ef63d" providerId="AD" clId="Web-{04C30ADA-B009-59D2-6597-DEB6345DC080}" dt="2022-09-29T18:03:40.822" v="142" actId="20577"/>
          <ac:spMkLst>
            <pc:docMk/>
            <pc:sldMk cId="0" sldId="268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1:00.294" v="510" actId="1076"/>
          <ac:spMkLst>
            <pc:docMk/>
            <pc:sldMk cId="0" sldId="268"/>
            <ac:spMk id="4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21:30.014" v="513" actId="1076"/>
          <ac:spMkLst>
            <pc:docMk/>
            <pc:sldMk cId="0" sldId="268"/>
            <ac:spMk id="6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21:11.935" v="511"/>
          <ac:spMkLst>
            <pc:docMk/>
            <pc:sldMk cId="0" sldId="268"/>
            <ac:spMk id="9" creationId="{00000000-0000-0000-0000-000000000000}"/>
          </ac:spMkLst>
        </pc:spChg>
        <pc:grpChg chg="mod">
          <ac:chgData name="Thorp, Katie" userId="S::k-thorp@northeastern.edu::1625767f-50fa-46d4-af88-964db17ef63d" providerId="AD" clId="Web-{04C30ADA-B009-59D2-6597-DEB6345DC080}" dt="2022-09-29T18:21:19.295" v="512" actId="1076"/>
          <ac:grpSpMkLst>
            <pc:docMk/>
            <pc:sldMk cId="0" sldId="268"/>
            <ac:grpSpMk id="5" creationId="{00000000-0000-0000-0000-000000000000}"/>
          </ac:grpSpMkLst>
        </pc:grpChg>
      </pc:sldChg>
      <pc:sldChg chg="delSp modSp">
        <pc:chgData name="Thorp, Katie" userId="S::k-thorp@northeastern.edu::1625767f-50fa-46d4-af88-964db17ef63d" providerId="AD" clId="Web-{04C30ADA-B009-59D2-6597-DEB6345DC080}" dt="2022-09-29T18:19:59.401" v="504"/>
        <pc:sldMkLst>
          <pc:docMk/>
          <pc:sldMk cId="0" sldId="269"/>
        </pc:sldMkLst>
        <pc:spChg chg="del mod">
          <ac:chgData name="Thorp, Katie" userId="S::k-thorp@northeastern.edu::1625767f-50fa-46d4-af88-964db17ef63d" providerId="AD" clId="Web-{04C30ADA-B009-59D2-6597-DEB6345DC080}" dt="2022-09-29T18:19:59.401" v="504"/>
          <ac:spMkLst>
            <pc:docMk/>
            <pc:sldMk cId="0" sldId="269"/>
            <ac:spMk id="13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19:49.229" v="501" actId="20577"/>
        <pc:sldMkLst>
          <pc:docMk/>
          <pc:sldMk cId="0" sldId="270"/>
        </pc:sldMkLst>
        <pc:spChg chg="mod">
          <ac:chgData name="Thorp, Katie" userId="S::k-thorp@northeastern.edu::1625767f-50fa-46d4-af88-964db17ef63d" providerId="AD" clId="Web-{04C30ADA-B009-59D2-6597-DEB6345DC080}" dt="2022-09-29T18:04:23.183" v="160" actId="1076"/>
          <ac:spMkLst>
            <pc:docMk/>
            <pc:sldMk cId="0" sldId="270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04:19.310" v="159" actId="14100"/>
          <ac:spMkLst>
            <pc:docMk/>
            <pc:sldMk cId="0" sldId="270"/>
            <ac:spMk id="4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19:49.229" v="501" actId="20577"/>
          <ac:spMkLst>
            <pc:docMk/>
            <pc:sldMk cId="0" sldId="270"/>
            <ac:spMk id="9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19:41.276" v="499" actId="20577"/>
        <pc:sldMkLst>
          <pc:docMk/>
          <pc:sldMk cId="0" sldId="271"/>
        </pc:sldMkLst>
        <pc:spChg chg="mod">
          <ac:chgData name="Thorp, Katie" userId="S::k-thorp@northeastern.edu::1625767f-50fa-46d4-af88-964db17ef63d" providerId="AD" clId="Web-{04C30ADA-B009-59D2-6597-DEB6345DC080}" dt="2022-09-29T18:19:41.276" v="499" actId="20577"/>
          <ac:spMkLst>
            <pc:docMk/>
            <pc:sldMk cId="0" sldId="271"/>
            <ac:spMk id="13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19:36.198" v="497" actId="1076"/>
        <pc:sldMkLst>
          <pc:docMk/>
          <pc:sldMk cId="0" sldId="272"/>
        </pc:sldMkLst>
        <pc:spChg chg="mod">
          <ac:chgData name="Thorp, Katie" userId="S::k-thorp@northeastern.edu::1625767f-50fa-46d4-af88-964db17ef63d" providerId="AD" clId="Web-{04C30ADA-B009-59D2-6597-DEB6345DC080}" dt="2022-09-29T18:04:36.871" v="180" actId="20577"/>
          <ac:spMkLst>
            <pc:docMk/>
            <pc:sldMk cId="0" sldId="272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19:36.198" v="497" actId="1076"/>
          <ac:spMkLst>
            <pc:docMk/>
            <pc:sldMk cId="0" sldId="272"/>
            <ac:spMk id="6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19:30.166" v="496"/>
          <ac:spMkLst>
            <pc:docMk/>
            <pc:sldMk cId="0" sldId="272"/>
            <ac:spMk id="9" creationId="{00000000-0000-0000-0000-000000000000}"/>
          </ac:spMkLst>
        </pc:spChg>
      </pc:sldChg>
      <pc:sldChg chg="addSp delSp modSp">
        <pc:chgData name="Thorp, Katie" userId="S::k-thorp@northeastern.edu::1625767f-50fa-46d4-af88-964db17ef63d" providerId="AD" clId="Web-{04C30ADA-B009-59D2-6597-DEB6345DC080}" dt="2022-09-29T18:19:09.040" v="492"/>
        <pc:sldMkLst>
          <pc:docMk/>
          <pc:sldMk cId="0" sldId="273"/>
        </pc:sldMkLst>
        <pc:spChg chg="mod">
          <ac:chgData name="Thorp, Katie" userId="S::k-thorp@northeastern.edu::1625767f-50fa-46d4-af88-964db17ef63d" providerId="AD" clId="Web-{04C30ADA-B009-59D2-6597-DEB6345DC080}" dt="2022-09-29T18:04:44.715" v="182" actId="20577"/>
          <ac:spMkLst>
            <pc:docMk/>
            <pc:sldMk cId="0" sldId="273"/>
            <ac:spMk id="4" creationId="{00000000-0000-0000-0000-000000000000}"/>
          </ac:spMkLst>
        </pc:spChg>
        <pc:spChg chg="del">
          <ac:chgData name="Thorp, Katie" userId="S::k-thorp@northeastern.edu::1625767f-50fa-46d4-af88-964db17ef63d" providerId="AD" clId="Web-{04C30ADA-B009-59D2-6597-DEB6345DC080}" dt="2022-09-29T18:19:09.040" v="492"/>
          <ac:spMkLst>
            <pc:docMk/>
            <pc:sldMk cId="0" sldId="273"/>
            <ac:spMk id="10" creationId="{00000000-0000-0000-0000-000000000000}"/>
          </ac:spMkLst>
        </pc:spChg>
        <pc:grpChg chg="add del">
          <ac:chgData name="Thorp, Katie" userId="S::k-thorp@northeastern.edu::1625767f-50fa-46d4-af88-964db17ef63d" providerId="AD" clId="Web-{04C30ADA-B009-59D2-6597-DEB6345DC080}" dt="2022-09-29T18:19:03.056" v="491"/>
          <ac:grpSpMkLst>
            <pc:docMk/>
            <pc:sldMk cId="0" sldId="273"/>
            <ac:grpSpMk id="6" creationId="{00000000-0000-0000-0000-000000000000}"/>
          </ac:grpSpMkLst>
        </pc:grpChg>
      </pc:sldChg>
      <pc:sldChg chg="delSp modSp">
        <pc:chgData name="Thorp, Katie" userId="S::k-thorp@northeastern.edu::1625767f-50fa-46d4-af88-964db17ef63d" providerId="AD" clId="Web-{04C30ADA-B009-59D2-6597-DEB6345DC080}" dt="2022-09-29T18:18:48.446" v="489"/>
        <pc:sldMkLst>
          <pc:docMk/>
          <pc:sldMk cId="0" sldId="274"/>
        </pc:sldMkLst>
        <pc:spChg chg="mod">
          <ac:chgData name="Thorp, Katie" userId="S::k-thorp@northeastern.edu::1625767f-50fa-46d4-af88-964db17ef63d" providerId="AD" clId="Web-{04C30ADA-B009-59D2-6597-DEB6345DC080}" dt="2022-09-29T18:04:59.997" v="192" actId="20577"/>
          <ac:spMkLst>
            <pc:docMk/>
            <pc:sldMk cId="0" sldId="274"/>
            <ac:spMk id="3" creationId="{00000000-0000-0000-0000-000000000000}"/>
          </ac:spMkLst>
        </pc:spChg>
        <pc:spChg chg="del">
          <ac:chgData name="Thorp, Katie" userId="S::k-thorp@northeastern.edu::1625767f-50fa-46d4-af88-964db17ef63d" providerId="AD" clId="Web-{04C30ADA-B009-59D2-6597-DEB6345DC080}" dt="2022-09-29T18:18:48.446" v="489"/>
          <ac:spMkLst>
            <pc:docMk/>
            <pc:sldMk cId="0" sldId="274"/>
            <ac:spMk id="9" creationId="{00000000-0000-0000-0000-000000000000}"/>
          </ac:spMkLst>
        </pc:spChg>
      </pc:sldChg>
      <pc:sldChg chg="delSp">
        <pc:chgData name="Thorp, Katie" userId="S::k-thorp@northeastern.edu::1625767f-50fa-46d4-af88-964db17ef63d" providerId="AD" clId="Web-{04C30ADA-B009-59D2-6597-DEB6345DC080}" dt="2022-09-29T18:18:23.836" v="488"/>
        <pc:sldMkLst>
          <pc:docMk/>
          <pc:sldMk cId="0" sldId="275"/>
        </pc:sldMkLst>
        <pc:spChg chg="del">
          <ac:chgData name="Thorp, Katie" userId="S::k-thorp@northeastern.edu::1625767f-50fa-46d4-af88-964db17ef63d" providerId="AD" clId="Web-{04C30ADA-B009-59D2-6597-DEB6345DC080}" dt="2022-09-29T18:18:23.836" v="488"/>
          <ac:spMkLst>
            <pc:docMk/>
            <pc:sldMk cId="0" sldId="275"/>
            <ac:spMk id="13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18:18.914" v="487"/>
        <pc:sldMkLst>
          <pc:docMk/>
          <pc:sldMk cId="0" sldId="276"/>
        </pc:sldMkLst>
        <pc:spChg chg="del mod">
          <ac:chgData name="Thorp, Katie" userId="S::k-thorp@northeastern.edu::1625767f-50fa-46d4-af88-964db17ef63d" providerId="AD" clId="Web-{04C30ADA-B009-59D2-6597-DEB6345DC080}" dt="2022-09-29T18:18:18.914" v="487"/>
          <ac:spMkLst>
            <pc:docMk/>
            <pc:sldMk cId="0" sldId="276"/>
            <ac:spMk id="15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18:00.585" v="483" actId="20577"/>
        <pc:sldMkLst>
          <pc:docMk/>
          <pc:sldMk cId="0" sldId="277"/>
        </pc:sldMkLst>
        <pc:spChg chg="mod">
          <ac:chgData name="Thorp, Katie" userId="S::k-thorp@northeastern.edu::1625767f-50fa-46d4-af88-964db17ef63d" providerId="AD" clId="Web-{04C30ADA-B009-59D2-6597-DEB6345DC080}" dt="2022-09-29T18:18:00.585" v="483" actId="20577"/>
          <ac:spMkLst>
            <pc:docMk/>
            <pc:sldMk cId="0" sldId="277"/>
            <ac:spMk id="13" creationId="{00000000-0000-0000-0000-000000000000}"/>
          </ac:spMkLst>
        </pc:spChg>
      </pc:sldChg>
      <pc:sldChg chg="addSp delSp modSp">
        <pc:chgData name="Thorp, Katie" userId="S::k-thorp@northeastern.edu::1625767f-50fa-46d4-af88-964db17ef63d" providerId="AD" clId="Web-{04C30ADA-B009-59D2-6597-DEB6345DC080}" dt="2022-09-29T18:17:53.975" v="481" actId="1076"/>
        <pc:sldMkLst>
          <pc:docMk/>
          <pc:sldMk cId="0" sldId="278"/>
        </pc:sldMkLst>
        <pc:spChg chg="add del">
          <ac:chgData name="Thorp, Katie" userId="S::k-thorp@northeastern.edu::1625767f-50fa-46d4-af88-964db17ef63d" providerId="AD" clId="Web-{04C30ADA-B009-59D2-6597-DEB6345DC080}" dt="2022-09-29T18:17:42.475" v="478"/>
          <ac:spMkLst>
            <pc:docMk/>
            <pc:sldMk cId="0" sldId="278"/>
            <ac:spMk id="6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17:48.272" v="480"/>
          <ac:spMkLst>
            <pc:docMk/>
            <pc:sldMk cId="0" sldId="278"/>
            <ac:spMk id="9" creationId="{00000000-0000-0000-0000-000000000000}"/>
          </ac:spMkLst>
        </pc:spChg>
        <pc:grpChg chg="add del mod">
          <ac:chgData name="Thorp, Katie" userId="S::k-thorp@northeastern.edu::1625767f-50fa-46d4-af88-964db17ef63d" providerId="AD" clId="Web-{04C30ADA-B009-59D2-6597-DEB6345DC080}" dt="2022-09-29T18:17:53.975" v="481" actId="1076"/>
          <ac:grpSpMkLst>
            <pc:docMk/>
            <pc:sldMk cId="0" sldId="278"/>
            <ac:grpSpMk id="5" creationId="{00000000-0000-0000-0000-000000000000}"/>
          </ac:grpSpMkLst>
        </pc:grpChg>
      </pc:sldChg>
      <pc:sldChg chg="delSp modSp">
        <pc:chgData name="Thorp, Katie" userId="S::k-thorp@northeastern.edu::1625767f-50fa-46d4-af88-964db17ef63d" providerId="AD" clId="Web-{04C30ADA-B009-59D2-6597-DEB6345DC080}" dt="2022-09-29T18:31:05.470" v="629" actId="1076"/>
        <pc:sldMkLst>
          <pc:docMk/>
          <pc:sldMk cId="0" sldId="279"/>
        </pc:sldMkLst>
        <pc:spChg chg="mod">
          <ac:chgData name="Thorp, Katie" userId="S::k-thorp@northeastern.edu::1625767f-50fa-46d4-af88-964db17ef63d" providerId="AD" clId="Web-{04C30ADA-B009-59D2-6597-DEB6345DC080}" dt="2022-09-29T18:30:24.438" v="626" actId="20577"/>
          <ac:spMkLst>
            <pc:docMk/>
            <pc:sldMk cId="0" sldId="279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31:05.470" v="629" actId="1076"/>
          <ac:spMkLst>
            <pc:docMk/>
            <pc:sldMk cId="0" sldId="279"/>
            <ac:spMk id="7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30:59.329" v="628"/>
          <ac:spMkLst>
            <pc:docMk/>
            <pc:sldMk cId="0" sldId="279"/>
            <ac:spMk id="10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16:53.348" v="469" actId="20577"/>
        <pc:sldMkLst>
          <pc:docMk/>
          <pc:sldMk cId="0" sldId="280"/>
        </pc:sldMkLst>
        <pc:spChg chg="mod">
          <ac:chgData name="Thorp, Katie" userId="S::k-thorp@northeastern.edu::1625767f-50fa-46d4-af88-964db17ef63d" providerId="AD" clId="Web-{04C30ADA-B009-59D2-6597-DEB6345DC080}" dt="2022-09-29T18:06:02.233" v="223" actId="20577"/>
          <ac:spMkLst>
            <pc:docMk/>
            <pc:sldMk cId="0" sldId="280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16:53.348" v="469" actId="20577"/>
          <ac:spMkLst>
            <pc:docMk/>
            <pc:sldMk cId="0" sldId="280"/>
            <ac:spMk id="11" creationId="{00000000-0000-0000-0000-000000000000}"/>
          </ac:spMkLst>
        </pc:spChg>
      </pc:sldChg>
      <pc:sldChg chg="modSp">
        <pc:chgData name="Thorp, Katie" userId="S::k-thorp@northeastern.edu::1625767f-50fa-46d4-af88-964db17ef63d" providerId="AD" clId="Web-{04C30ADA-B009-59D2-6597-DEB6345DC080}" dt="2022-09-29T18:16:35.910" v="467" actId="20577"/>
        <pc:sldMkLst>
          <pc:docMk/>
          <pc:sldMk cId="0" sldId="281"/>
        </pc:sldMkLst>
        <pc:spChg chg="mod">
          <ac:chgData name="Thorp, Katie" userId="S::k-thorp@northeastern.edu::1625767f-50fa-46d4-af88-964db17ef63d" providerId="AD" clId="Web-{04C30ADA-B009-59D2-6597-DEB6345DC080}" dt="2022-09-29T18:06:18.781" v="235" actId="20577"/>
          <ac:spMkLst>
            <pc:docMk/>
            <pc:sldMk cId="0" sldId="281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16:35.910" v="467" actId="20577"/>
          <ac:spMkLst>
            <pc:docMk/>
            <pc:sldMk cId="0" sldId="281"/>
            <ac:spMk id="9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16:30.707" v="465"/>
        <pc:sldMkLst>
          <pc:docMk/>
          <pc:sldMk cId="0" sldId="282"/>
        </pc:sldMkLst>
        <pc:spChg chg="mod">
          <ac:chgData name="Thorp, Katie" userId="S::k-thorp@northeastern.edu::1625767f-50fa-46d4-af88-964db17ef63d" providerId="AD" clId="Web-{04C30ADA-B009-59D2-6597-DEB6345DC080}" dt="2022-09-29T18:07:38.705" v="271" actId="1076"/>
          <ac:spMkLst>
            <pc:docMk/>
            <pc:sldMk cId="0" sldId="282"/>
            <ac:spMk id="3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16:30.707" v="465"/>
          <ac:spMkLst>
            <pc:docMk/>
            <pc:sldMk cId="0" sldId="282"/>
            <ac:spMk id="9" creationId="{00000000-0000-0000-0000-000000000000}"/>
          </ac:spMkLst>
        </pc:spChg>
      </pc:sldChg>
      <pc:sldChg chg="addSp delSp modSp">
        <pc:chgData name="Thorp, Katie" userId="S::k-thorp@northeastern.edu::1625767f-50fa-46d4-af88-964db17ef63d" providerId="AD" clId="Web-{04C30ADA-B009-59D2-6597-DEB6345DC080}" dt="2022-09-29T18:16:07.269" v="462" actId="14100"/>
        <pc:sldMkLst>
          <pc:docMk/>
          <pc:sldMk cId="0" sldId="283"/>
        </pc:sldMkLst>
        <pc:spChg chg="mod">
          <ac:chgData name="Thorp, Katie" userId="S::k-thorp@northeastern.edu::1625767f-50fa-46d4-af88-964db17ef63d" providerId="AD" clId="Web-{04C30ADA-B009-59D2-6597-DEB6345DC080}" dt="2022-09-29T18:08:16.472" v="298" actId="20577"/>
          <ac:spMkLst>
            <pc:docMk/>
            <pc:sldMk cId="0" sldId="283"/>
            <ac:spMk id="3" creationId="{00000000-0000-0000-0000-000000000000}"/>
          </ac:spMkLst>
        </pc:spChg>
        <pc:spChg chg="add del">
          <ac:chgData name="Thorp, Katie" userId="S::k-thorp@northeastern.edu::1625767f-50fa-46d4-af88-964db17ef63d" providerId="AD" clId="Web-{04C30ADA-B009-59D2-6597-DEB6345DC080}" dt="2022-09-29T18:15:40.705" v="458"/>
          <ac:spMkLst>
            <pc:docMk/>
            <pc:sldMk cId="0" sldId="283"/>
            <ac:spMk id="7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15:59.690" v="461"/>
          <ac:spMkLst>
            <pc:docMk/>
            <pc:sldMk cId="0" sldId="283"/>
            <ac:spMk id="12" creationId="{00000000-0000-0000-0000-000000000000}"/>
          </ac:spMkLst>
        </pc:spChg>
        <pc:grpChg chg="add del mod">
          <ac:chgData name="Thorp, Katie" userId="S::k-thorp@northeastern.edu::1625767f-50fa-46d4-af88-964db17ef63d" providerId="AD" clId="Web-{04C30ADA-B009-59D2-6597-DEB6345DC080}" dt="2022-09-29T18:16:07.269" v="462" actId="14100"/>
          <ac:grpSpMkLst>
            <pc:docMk/>
            <pc:sldMk cId="0" sldId="283"/>
            <ac:grpSpMk id="8" creationId="{00000000-0000-0000-0000-000000000000}"/>
          </ac:grpSpMkLst>
        </pc:grpChg>
      </pc:sldChg>
      <pc:sldChg chg="delSp modSp">
        <pc:chgData name="Thorp, Katie" userId="S::k-thorp@northeastern.edu::1625767f-50fa-46d4-af88-964db17ef63d" providerId="AD" clId="Web-{04C30ADA-B009-59D2-6597-DEB6345DC080}" dt="2022-09-29T18:15:16.486" v="452"/>
        <pc:sldMkLst>
          <pc:docMk/>
          <pc:sldMk cId="0" sldId="284"/>
        </pc:sldMkLst>
        <pc:spChg chg="mod">
          <ac:chgData name="Thorp, Katie" userId="S::k-thorp@northeastern.edu::1625767f-50fa-46d4-af88-964db17ef63d" providerId="AD" clId="Web-{04C30ADA-B009-59D2-6597-DEB6345DC080}" dt="2022-09-29T18:09:01.552" v="323" actId="20577"/>
          <ac:spMkLst>
            <pc:docMk/>
            <pc:sldMk cId="0" sldId="284"/>
            <ac:spMk id="3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15:16.486" v="452"/>
          <ac:spMkLst>
            <pc:docMk/>
            <pc:sldMk cId="0" sldId="284"/>
            <ac:spMk id="9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28:56.997" v="584"/>
        <pc:sldMkLst>
          <pc:docMk/>
          <pc:sldMk cId="0" sldId="285"/>
        </pc:sldMkLst>
        <pc:spChg chg="del mod">
          <ac:chgData name="Thorp, Katie" userId="S::k-thorp@northeastern.edu::1625767f-50fa-46d4-af88-964db17ef63d" providerId="AD" clId="Web-{04C30ADA-B009-59D2-6597-DEB6345DC080}" dt="2022-09-29T18:28:56.997" v="584"/>
          <ac:spMkLst>
            <pc:docMk/>
            <pc:sldMk cId="0" sldId="285"/>
            <ac:spMk id="13" creationId="{00000000-0000-0000-0000-000000000000}"/>
          </ac:spMkLst>
        </pc:spChg>
      </pc:sldChg>
      <pc:sldChg chg="delSp modSp">
        <pc:chgData name="Thorp, Katie" userId="S::k-thorp@northeastern.edu::1625767f-50fa-46d4-af88-964db17ef63d" providerId="AD" clId="Web-{04C30ADA-B009-59D2-6597-DEB6345DC080}" dt="2022-09-29T18:31:17.455" v="631"/>
        <pc:sldMkLst>
          <pc:docMk/>
          <pc:sldMk cId="0" sldId="286"/>
        </pc:sldMkLst>
        <pc:spChg chg="mod">
          <ac:chgData name="Thorp, Katie" userId="S::k-thorp@northeastern.edu::1625767f-50fa-46d4-af88-964db17ef63d" providerId="AD" clId="Web-{04C30ADA-B009-59D2-6597-DEB6345DC080}" dt="2022-09-29T18:10:13.632" v="371" actId="1076"/>
          <ac:spMkLst>
            <pc:docMk/>
            <pc:sldMk cId="0" sldId="286"/>
            <ac:spMk id="3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10:29.398" v="372" actId="20577"/>
          <ac:spMkLst>
            <pc:docMk/>
            <pc:sldMk cId="0" sldId="286"/>
            <ac:spMk id="6" creationId="{00000000-0000-0000-0000-000000000000}"/>
          </ac:spMkLst>
        </pc:spChg>
        <pc:spChg chg="del mod">
          <ac:chgData name="Thorp, Katie" userId="S::k-thorp@northeastern.edu::1625767f-50fa-46d4-af88-964db17ef63d" providerId="AD" clId="Web-{04C30ADA-B009-59D2-6597-DEB6345DC080}" dt="2022-09-29T18:31:17.455" v="631"/>
          <ac:spMkLst>
            <pc:docMk/>
            <pc:sldMk cId="0" sldId="286"/>
            <ac:spMk id="9" creationId="{00000000-0000-0000-0000-000000000000}"/>
          </ac:spMkLst>
        </pc:spChg>
        <pc:spChg chg="mod">
          <ac:chgData name="Thorp, Katie" userId="S::k-thorp@northeastern.edu::1625767f-50fa-46d4-af88-964db17ef63d" providerId="AD" clId="Web-{04C30ADA-B009-59D2-6597-DEB6345DC080}" dt="2022-09-29T18:11:48.448" v="399" actId="1076"/>
          <ac:spMkLst>
            <pc:docMk/>
            <pc:sldMk cId="0" sldId="286"/>
            <ac:spMk id="10" creationId="{00000000-0000-0000-0000-000000000000}"/>
          </ac:spMkLst>
        </pc:spChg>
        <pc:grpChg chg="mod">
          <ac:chgData name="Thorp, Katie" userId="S::k-thorp@northeastern.edu::1625767f-50fa-46d4-af88-964db17ef63d" providerId="AD" clId="Web-{04C30ADA-B009-59D2-6597-DEB6345DC080}" dt="2022-09-29T18:11:44.510" v="396" actId="1076"/>
          <ac:grpSpMkLst>
            <pc:docMk/>
            <pc:sldMk cId="0" sldId="286"/>
            <ac:grpSpMk id="5" creationId="{00000000-0000-0000-0000-000000000000}"/>
          </ac:grpSpMkLst>
        </pc:grpChg>
      </pc:sldChg>
      <pc:sldChg chg="delSp modSp">
        <pc:chgData name="Thorp, Katie" userId="S::k-thorp@northeastern.edu::1625767f-50fa-46d4-af88-964db17ef63d" providerId="AD" clId="Web-{04C30ADA-B009-59D2-6597-DEB6345DC080}" dt="2022-09-29T18:29:07.294" v="588"/>
        <pc:sldMkLst>
          <pc:docMk/>
          <pc:sldMk cId="0" sldId="287"/>
        </pc:sldMkLst>
        <pc:spChg chg="del mod">
          <ac:chgData name="Thorp, Katie" userId="S::k-thorp@northeastern.edu::1625767f-50fa-46d4-af88-964db17ef63d" providerId="AD" clId="Web-{04C30ADA-B009-59D2-6597-DEB6345DC080}" dt="2022-09-29T18:29:07.294" v="588"/>
          <ac:spMkLst>
            <pc:docMk/>
            <pc:sldMk cId="0" sldId="287"/>
            <ac:spMk id="13" creationId="{00000000-0000-0000-0000-000000000000}"/>
          </ac:spMkLst>
        </pc:spChg>
      </pc:sldChg>
    </pc:docChg>
  </pc:docChgLst>
  <pc:docChgLst>
    <pc:chgData name="Venkatesan, Madhavi" userId="S::mvenkatesan@northeastern.edu::0f07b7ad-6064-4506-9a46-ddb5dd19e38c" providerId="AD" clId="Web-{DB848DED-DB3C-51DE-40D9-D8316C367D82}"/>
    <pc:docChg chg="modSld addMainMaster delMainMaster">
      <pc:chgData name="Venkatesan, Madhavi" userId="S::mvenkatesan@northeastern.edu::0f07b7ad-6064-4506-9a46-ddb5dd19e38c" providerId="AD" clId="Web-{DB848DED-DB3C-51DE-40D9-D8316C367D82}" dt="2022-03-31T21:09:49.022" v="0"/>
      <pc:docMkLst>
        <pc:docMk/>
      </pc:docMkLst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56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6"/>
            <ac:spMk id="14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6"/>
            <ac:spMk id="16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57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7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7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7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58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8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8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59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9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9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59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0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0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0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0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1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1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1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1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2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2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2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3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3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3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3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4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4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4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5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5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5"/>
            <ac:spMk id="4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5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5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6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6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6"/>
            <ac:spMk id="4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6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6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7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7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7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7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8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8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8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8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69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9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69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0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0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0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0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1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1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1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2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2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2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2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3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3"/>
            <ac:spMk id="4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3"/>
            <ac:spMk id="10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3"/>
            <ac:spMk id="12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4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4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4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4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5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5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5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6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6"/>
            <ac:spMk id="15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6"/>
            <ac:spMk id="17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7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7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7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8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8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8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8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79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9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9"/>
            <ac:spMk id="10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79"/>
            <ac:spMk id="12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0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0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0"/>
            <ac:spMk id="11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0"/>
            <ac:spMk id="13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1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1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1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1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2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2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2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2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3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3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3"/>
            <ac:spMk id="12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3"/>
            <ac:spMk id="14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4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4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4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4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5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5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5"/>
            <ac:spMk id="15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6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6"/>
            <ac:spMk id="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6"/>
            <ac:spMk id="9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6"/>
            <ac:spMk id="11" creationId="{00000000-0000-0000-0000-000000000000}"/>
          </ac:spMkLst>
        </pc:spChg>
      </pc:sldChg>
      <pc:sldChg chg="modSp mod modClrScheme chgLayout">
        <pc:chgData name="Venkatesan, Madhavi" userId="S::mvenkatesan@northeastern.edu::0f07b7ad-6064-4506-9a46-ddb5dd19e38c" providerId="AD" clId="Web-{DB848DED-DB3C-51DE-40D9-D8316C367D82}" dt="2022-03-31T21:09:49.022" v="0"/>
        <pc:sldMkLst>
          <pc:docMk/>
          <pc:sldMk cId="0" sldId="287"/>
        </pc:sldMkLst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7"/>
            <ac:spMk id="13" creationId="{00000000-0000-0000-0000-000000000000}"/>
          </ac:spMkLst>
        </pc:spChg>
        <pc:spChg chg="mod ord">
          <ac:chgData name="Venkatesan, Madhavi" userId="S::mvenkatesan@northeastern.edu::0f07b7ad-6064-4506-9a46-ddb5dd19e38c" providerId="AD" clId="Web-{DB848DED-DB3C-51DE-40D9-D8316C367D82}" dt="2022-03-31T21:09:49.022" v="0"/>
          <ac:spMkLst>
            <pc:docMk/>
            <pc:sldMk cId="0" sldId="287"/>
            <ac:spMk id="15" creationId="{00000000-0000-0000-0000-000000000000}"/>
          </ac:spMkLst>
        </pc:spChg>
      </pc:sldChg>
      <pc:sldMasterChg chg="del delSldLayout">
        <pc:chgData name="Venkatesan, Madhavi" userId="S::mvenkatesan@northeastern.edu::0f07b7ad-6064-4506-9a46-ddb5dd19e38c" providerId="AD" clId="Web-{DB848DED-DB3C-51DE-40D9-D8316C367D82}" dt="2022-03-31T21:09:49.022" v="0"/>
        <pc:sldMasterMkLst>
          <pc:docMk/>
          <pc:sldMasterMk cId="0" sldId="2147483648"/>
        </pc:sldMasterMkLst>
        <pc:sldLayoutChg chg="del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add addSldLayout modSldLayout">
        <pc:chgData name="Venkatesan, Madhavi" userId="S::mvenkatesan@northeastern.edu::0f07b7ad-6064-4506-9a46-ddb5dd19e38c" providerId="AD" clId="Web-{DB848DED-DB3C-51DE-40D9-D8316C367D82}" dt="2022-03-31T21:09:49.022" v="0"/>
        <pc:sldMasterMkLst>
          <pc:docMk/>
          <pc:sldMasterMk cId="2889596201" sldId="2147483666"/>
        </pc:sldMasterMkLst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2028730320" sldId="2147483667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116886963" sldId="2147483668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2034694797" sldId="2147483669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912941529" sldId="2147483670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1085360991" sldId="2147483671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1539235624" sldId="2147483672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1529284487" sldId="2147483673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4072735271" sldId="2147483674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2139360530" sldId="2147483675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3211223093" sldId="2147483676"/>
          </pc:sldLayoutMkLst>
        </pc:sldLayoutChg>
        <pc:sldLayoutChg chg="add mod replId">
          <pc:chgData name="Venkatesan, Madhavi" userId="S::mvenkatesan@northeastern.edu::0f07b7ad-6064-4506-9a46-ddb5dd19e38c" providerId="AD" clId="Web-{DB848DED-DB3C-51DE-40D9-D8316C367D82}" dt="2022-03-31T21:09:49.022" v="0"/>
          <pc:sldLayoutMkLst>
            <pc:docMk/>
            <pc:sldMasterMk cId="2889596201" sldId="2147483666"/>
            <pc:sldLayoutMk cId="3333626565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D7D08-4F7D-A646-A534-2BBF40FDC7C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AB71-7EFC-4E46-80F7-BD99F59F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7AB71-7EFC-4E46-80F7-BD99F59F8F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58" y="566377"/>
            <a:ext cx="3918585" cy="1204854"/>
          </a:xfrm>
        </p:spPr>
        <p:txBody>
          <a:bodyPr anchor="b"/>
          <a:lstStyle>
            <a:lvl1pPr algn="ctr">
              <a:defRPr sz="79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1817695"/>
            <a:ext cx="3457575" cy="835547"/>
          </a:xfrm>
        </p:spPr>
        <p:txBody>
          <a:bodyPr/>
          <a:lstStyle>
            <a:lvl1pPr marL="0" indent="0" algn="ctr">
              <a:buNone/>
              <a:defRPr sz="3197"/>
            </a:lvl1pPr>
            <a:lvl2pPr marL="609036" indent="0" algn="ctr">
              <a:buNone/>
              <a:defRPr sz="2664"/>
            </a:lvl2pPr>
            <a:lvl3pPr marL="1218072" indent="0" algn="ctr">
              <a:buNone/>
              <a:defRPr sz="2398"/>
            </a:lvl3pPr>
            <a:lvl4pPr marL="1827108" indent="0" algn="ctr">
              <a:buNone/>
              <a:defRPr sz="2131"/>
            </a:lvl4pPr>
            <a:lvl5pPr marL="2436144" indent="0" algn="ctr">
              <a:buNone/>
              <a:defRPr sz="2131"/>
            </a:lvl5pPr>
            <a:lvl6pPr marL="3045181" indent="0" algn="ctr">
              <a:buNone/>
              <a:defRPr sz="2131"/>
            </a:lvl6pPr>
            <a:lvl7pPr marL="3654217" indent="0" algn="ctr">
              <a:buNone/>
              <a:defRPr sz="2131"/>
            </a:lvl7pPr>
            <a:lvl8pPr marL="4263253" indent="0" algn="ctr">
              <a:buNone/>
              <a:defRPr sz="2131"/>
            </a:lvl8pPr>
            <a:lvl9pPr marL="4872289" indent="0" algn="ctr">
              <a:buNone/>
              <a:defRPr sz="213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99103" y="184253"/>
            <a:ext cx="994053" cy="293282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945" y="184253"/>
            <a:ext cx="2924532" cy="293282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44" y="862785"/>
            <a:ext cx="3976211" cy="1439576"/>
          </a:xfrm>
        </p:spPr>
        <p:txBody>
          <a:bodyPr anchor="b"/>
          <a:lstStyle>
            <a:lvl1pPr>
              <a:defRPr sz="79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544" y="2315980"/>
            <a:ext cx="3976211" cy="757039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9036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807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3pPr>
            <a:lvl4pPr marL="182710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614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5181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421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325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22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9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44" y="921265"/>
            <a:ext cx="1959293" cy="21958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3863" y="921265"/>
            <a:ext cx="1959293" cy="21958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4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184254"/>
            <a:ext cx="3976211" cy="6689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45" y="848365"/>
            <a:ext cx="1950288" cy="415770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545" y="1264135"/>
            <a:ext cx="1950288" cy="1859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33863" y="848365"/>
            <a:ext cx="1959893" cy="415770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33863" y="1264135"/>
            <a:ext cx="1959893" cy="1859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42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893" y="498284"/>
            <a:ext cx="2333863" cy="2459376"/>
          </a:xfrm>
        </p:spPr>
        <p:txBody>
          <a:bodyPr/>
          <a:lstStyle>
            <a:lvl1pPr>
              <a:defRPr sz="4263"/>
            </a:lvl1pPr>
            <a:lvl2pPr>
              <a:defRPr sz="3730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1038225"/>
            <a:ext cx="1486877" cy="1923440"/>
          </a:xfrm>
        </p:spPr>
        <p:txBody>
          <a:bodyPr/>
          <a:lstStyle>
            <a:lvl1pPr marL="0" indent="0">
              <a:buNone/>
              <a:defRPr sz="2131"/>
            </a:lvl1pPr>
            <a:lvl2pPr marL="609036" indent="0">
              <a:buNone/>
              <a:defRPr sz="1865"/>
            </a:lvl2pPr>
            <a:lvl3pPr marL="1218072" indent="0">
              <a:buNone/>
              <a:defRPr sz="1599"/>
            </a:lvl3pPr>
            <a:lvl4pPr marL="1827108" indent="0">
              <a:buNone/>
              <a:defRPr sz="1332"/>
            </a:lvl4pPr>
            <a:lvl5pPr marL="2436144" indent="0">
              <a:buNone/>
              <a:defRPr sz="1332"/>
            </a:lvl5pPr>
            <a:lvl6pPr marL="3045181" indent="0">
              <a:buNone/>
              <a:defRPr sz="1332"/>
            </a:lvl6pPr>
            <a:lvl7pPr marL="3654217" indent="0">
              <a:buNone/>
              <a:defRPr sz="1332"/>
            </a:lvl7pPr>
            <a:lvl8pPr marL="4263253" indent="0">
              <a:buNone/>
              <a:defRPr sz="1332"/>
            </a:lvl8pPr>
            <a:lvl9pPr marL="4872289" indent="0">
              <a:buNone/>
              <a:defRPr sz="133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3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42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59893" y="498284"/>
            <a:ext cx="2333863" cy="2459376"/>
          </a:xfrm>
        </p:spPr>
        <p:txBody>
          <a:bodyPr anchor="t"/>
          <a:lstStyle>
            <a:lvl1pPr marL="0" indent="0">
              <a:buNone/>
              <a:defRPr sz="4263"/>
            </a:lvl1pPr>
            <a:lvl2pPr marL="609036" indent="0">
              <a:buNone/>
              <a:defRPr sz="3730"/>
            </a:lvl2pPr>
            <a:lvl3pPr marL="1218072" indent="0">
              <a:buNone/>
              <a:defRPr sz="3197"/>
            </a:lvl3pPr>
            <a:lvl4pPr marL="1827108" indent="0">
              <a:buNone/>
              <a:defRPr sz="2664"/>
            </a:lvl4pPr>
            <a:lvl5pPr marL="2436144" indent="0">
              <a:buNone/>
              <a:defRPr sz="2664"/>
            </a:lvl5pPr>
            <a:lvl6pPr marL="3045181" indent="0">
              <a:buNone/>
              <a:defRPr sz="2664"/>
            </a:lvl6pPr>
            <a:lvl7pPr marL="3654217" indent="0">
              <a:buNone/>
              <a:defRPr sz="2664"/>
            </a:lvl7pPr>
            <a:lvl8pPr marL="4263253" indent="0">
              <a:buNone/>
              <a:defRPr sz="2664"/>
            </a:lvl8pPr>
            <a:lvl9pPr marL="4872289" indent="0">
              <a:buNone/>
              <a:defRPr sz="266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5" y="1038225"/>
            <a:ext cx="1486877" cy="1923440"/>
          </a:xfrm>
        </p:spPr>
        <p:txBody>
          <a:bodyPr/>
          <a:lstStyle>
            <a:lvl1pPr marL="0" indent="0">
              <a:buNone/>
              <a:defRPr sz="2131"/>
            </a:lvl1pPr>
            <a:lvl2pPr marL="609036" indent="0">
              <a:buNone/>
              <a:defRPr sz="1865"/>
            </a:lvl2pPr>
            <a:lvl3pPr marL="1218072" indent="0">
              <a:buNone/>
              <a:defRPr sz="1599"/>
            </a:lvl3pPr>
            <a:lvl4pPr marL="1827108" indent="0">
              <a:buNone/>
              <a:defRPr sz="1332"/>
            </a:lvl4pPr>
            <a:lvl5pPr marL="2436144" indent="0">
              <a:buNone/>
              <a:defRPr sz="1332"/>
            </a:lvl5pPr>
            <a:lvl6pPr marL="3045181" indent="0">
              <a:buNone/>
              <a:defRPr sz="1332"/>
            </a:lvl6pPr>
            <a:lvl7pPr marL="3654217" indent="0">
              <a:buNone/>
              <a:defRPr sz="1332"/>
            </a:lvl7pPr>
            <a:lvl8pPr marL="4263253" indent="0">
              <a:buNone/>
              <a:defRPr sz="1332"/>
            </a:lvl8pPr>
            <a:lvl9pPr marL="4872289" indent="0">
              <a:buNone/>
              <a:defRPr sz="133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6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945" y="184254"/>
            <a:ext cx="3976211" cy="66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945" y="921265"/>
            <a:ext cx="3976211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944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7096" y="3207603"/>
            <a:ext cx="1555909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5883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9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10" Type="http://schemas.openxmlformats.org/officeDocument/2006/relationships/hyperlink" Target="https://cssh.northeastern.edu/research/honors-in-the-major/" TargetMode="External"/><Relationship Id="rId4" Type="http://schemas.openxmlformats.org/officeDocument/2006/relationships/slide" Target="slide9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hyperlink" Target="https://undergraduate.northeastern.edu/research/research-opportunities/resources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10" Type="http://schemas.openxmlformats.org/officeDocument/2006/relationships/hyperlink" Target="https://cssh.northeastern.edu/undergraduate-research-initiative/" TargetMode="External"/><Relationship Id="rId4" Type="http://schemas.openxmlformats.org/officeDocument/2006/relationships/slide" Target="slide9.xml"/><Relationship Id="rId9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135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503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463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773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9152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727113"/>
            <a:ext cx="3888104" cy="94551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35560" rIns="0" bIns="0" rtlCol="0">
            <a:spAutoFit/>
          </a:bodyPr>
          <a:lstStyle/>
          <a:p>
            <a:pPr marL="513715" marR="505459" algn="ctr">
              <a:lnSpc>
                <a:spcPct val="106700"/>
              </a:lnSpc>
              <a:spcBef>
                <a:spcPts val="280"/>
              </a:spcBef>
            </a:pP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Undergraduate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PlusOne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Research: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Pathways</a:t>
            </a:r>
            <a:endParaRPr sz="1400" dirty="0">
              <a:latin typeface="Arial"/>
              <a:cs typeface="Arial"/>
            </a:endParaRPr>
          </a:p>
          <a:p>
            <a:pPr marL="233045" marR="225425" algn="ctr">
              <a:lnSpc>
                <a:spcPct val="102600"/>
              </a:lnSpc>
              <a:spcBef>
                <a:spcPts val="290"/>
              </a:spcBef>
            </a:pP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Economics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Undergraduate 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850" y="1869960"/>
            <a:ext cx="3924248" cy="12470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3510" marR="632460" indent="-131445" algn="ctr">
              <a:lnSpc>
                <a:spcPct val="131700"/>
              </a:lnSpc>
              <a:spcBef>
                <a:spcPts val="855"/>
              </a:spcBef>
            </a:pPr>
            <a:r>
              <a:rPr sz="1100" dirty="0">
                <a:latin typeface="Times New Roman"/>
                <a:cs typeface="Times New Roman"/>
              </a:rPr>
              <a:t>Committee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Members:</a:t>
            </a:r>
            <a:endParaRPr lang="en-US" sz="1100" spc="-10" dirty="0">
              <a:latin typeface="Times New Roman"/>
              <a:cs typeface="Times New Roman"/>
            </a:endParaRPr>
          </a:p>
          <a:p>
            <a:pPr marL="143510" marR="632460" indent="-131445" algn="ctr">
              <a:lnSpc>
                <a:spcPct val="131700"/>
              </a:lnSpc>
              <a:spcBef>
                <a:spcPts val="855"/>
              </a:spcBef>
            </a:pPr>
            <a:r>
              <a:rPr lang="en-US" sz="1100" spc="-10" dirty="0">
                <a:latin typeface="Times New Roman"/>
                <a:cs typeface="Times New Roman"/>
              </a:rPr>
              <a:t>Prof. Madhavi Venkatesan and Prof. Gustavo </a:t>
            </a:r>
            <a:r>
              <a:rPr lang="en-US" sz="1100" spc="-10" dirty="0" err="1">
                <a:latin typeface="Times New Roman"/>
                <a:cs typeface="Times New Roman"/>
              </a:rPr>
              <a:t>Vicentini</a:t>
            </a:r>
            <a:endParaRPr lang="en-US" sz="1100" spc="-10" dirty="0">
              <a:latin typeface="Times New Roman"/>
              <a:cs typeface="Times New Roman"/>
            </a:endParaRPr>
          </a:p>
          <a:p>
            <a:pPr marL="143510" marR="632460" indent="-131445" algn="ctr">
              <a:lnSpc>
                <a:spcPct val="131700"/>
              </a:lnSpc>
              <a:spcBef>
                <a:spcPts val="855"/>
              </a:spcBef>
            </a:pPr>
            <a:r>
              <a:rPr sz="1100" b="1" dirty="0">
                <a:latin typeface="Times New Roman"/>
                <a:cs typeface="Times New Roman"/>
              </a:rPr>
              <a:t>March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31,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Times New Roman"/>
                <a:cs typeface="Times New Roman"/>
              </a:rPr>
              <a:t>2022</a:t>
            </a:r>
            <a:endParaRPr lang="en-US" sz="1100" b="1" spc="-20" dirty="0">
              <a:latin typeface="Times New Roman"/>
              <a:cs typeface="Times New Roman"/>
            </a:endParaRPr>
          </a:p>
          <a:p>
            <a:pPr marL="143510" marR="632460" indent="-131445" algn="ctr">
              <a:lnSpc>
                <a:spcPct val="131700"/>
              </a:lnSpc>
              <a:spcBef>
                <a:spcPts val="855"/>
              </a:spcBef>
            </a:pPr>
            <a:r>
              <a:rPr lang="en-US" sz="1100" i="1" spc="-20" dirty="0">
                <a:latin typeface="Times New Roman"/>
                <a:cs typeface="Times New Roman"/>
              </a:rPr>
              <a:t>Presentation prepared by Prof. Angela Kilby</a:t>
            </a:r>
            <a:endParaRPr sz="1100" i="1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342919"/>
            <a:ext cx="4608333" cy="113664"/>
            <a:chOff x="0" y="3342919"/>
            <a:chExt cx="4608333" cy="113664"/>
          </a:xfrm>
        </p:grpSpPr>
        <p:sp>
          <p:nvSpPr>
            <p:cNvPr id="11" name="object 11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11"/>
          </p:nvPr>
        </p:nvSpPr>
        <p:spPr>
          <a:xfrm>
            <a:off x="-184142" y="3363227"/>
            <a:ext cx="1387281" cy="93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en-US" sz="900" spc="-10" dirty="0"/>
              <a:t>March 31, 2022</a:t>
            </a:r>
            <a:endParaRPr lang="en-US" sz="1050" spc="-2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264476"/>
            <a:ext cx="3976211" cy="508473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800" spc="-105" dirty="0"/>
              <a:t>Research</a:t>
            </a:r>
            <a:r>
              <a:rPr sz="2800" spc="25" dirty="0"/>
              <a:t> </a:t>
            </a:r>
            <a:r>
              <a:rPr sz="2800" spc="-55" dirty="0"/>
              <a:t>inside</a:t>
            </a:r>
            <a:r>
              <a:rPr sz="2800" spc="30" dirty="0"/>
              <a:t> </a:t>
            </a:r>
            <a:r>
              <a:rPr sz="2800" spc="-10" dirty="0"/>
              <a:t>courses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87414" rIns="0" bIns="0" rtlCol="0">
            <a:spAutoFit/>
          </a:bodyPr>
          <a:lstStyle/>
          <a:p>
            <a:pPr marL="299720" marR="30480" indent="-177165">
              <a:lnSpc>
                <a:spcPts val="1200"/>
              </a:lnSpc>
              <a:spcBef>
                <a:spcPts val="229"/>
              </a:spcBef>
              <a:buClr>
                <a:srgbClr val="3333B2"/>
              </a:buClr>
              <a:buChar char="►"/>
              <a:tabLst>
                <a:tab pos="300990" algn="l"/>
              </a:tabLst>
            </a:pPr>
            <a:r>
              <a:rPr sz="1100" dirty="0"/>
              <a:t>Most</a:t>
            </a:r>
            <a:r>
              <a:rPr sz="1100" spc="-10" dirty="0"/>
              <a:t> </a:t>
            </a:r>
            <a:r>
              <a:rPr sz="1100" spc="-60" dirty="0"/>
              <a:t>basic</a:t>
            </a:r>
            <a:r>
              <a:rPr sz="1100" spc="-5" dirty="0"/>
              <a:t> </a:t>
            </a:r>
            <a:r>
              <a:rPr sz="1100" spc="-75" dirty="0"/>
              <a:t>way</a:t>
            </a:r>
            <a:r>
              <a:rPr sz="1100" dirty="0"/>
              <a:t> to</a:t>
            </a:r>
            <a:r>
              <a:rPr sz="1100" spc="-5" dirty="0"/>
              <a:t> </a:t>
            </a:r>
            <a:r>
              <a:rPr sz="1100" dirty="0"/>
              <a:t>dip</a:t>
            </a:r>
            <a:r>
              <a:rPr sz="1100" spc="-5" dirty="0"/>
              <a:t> </a:t>
            </a:r>
            <a:r>
              <a:rPr sz="1100" spc="-25" dirty="0"/>
              <a:t>your</a:t>
            </a:r>
            <a:r>
              <a:rPr sz="1100" spc="-5" dirty="0"/>
              <a:t> </a:t>
            </a:r>
            <a:r>
              <a:rPr sz="1100" dirty="0"/>
              <a:t>toe</a:t>
            </a:r>
            <a:r>
              <a:rPr sz="1100" spc="-5" dirty="0"/>
              <a:t> </a:t>
            </a:r>
            <a:r>
              <a:rPr sz="1100" dirty="0"/>
              <a:t>into </a:t>
            </a:r>
            <a:r>
              <a:rPr sz="1100" spc="-75" dirty="0"/>
              <a:t>research</a:t>
            </a:r>
            <a:r>
              <a:rPr sz="1100" spc="-5" dirty="0"/>
              <a:t> </a:t>
            </a:r>
            <a:r>
              <a:rPr sz="1100" dirty="0"/>
              <a:t>is</a:t>
            </a:r>
            <a:r>
              <a:rPr sz="1100" spc="-5" dirty="0"/>
              <a:t> </a:t>
            </a:r>
            <a:r>
              <a:rPr sz="1100" dirty="0"/>
              <a:t>to </a:t>
            </a:r>
            <a:r>
              <a:rPr sz="1100" spc="-25" dirty="0"/>
              <a:t>take</a:t>
            </a:r>
            <a:r>
              <a:rPr sz="1100" spc="-5" dirty="0"/>
              <a:t> </a:t>
            </a:r>
            <a:r>
              <a:rPr sz="1100" dirty="0"/>
              <a:t>a</a:t>
            </a:r>
            <a:r>
              <a:rPr sz="1100" spc="-5" dirty="0"/>
              <a:t> </a:t>
            </a:r>
            <a:r>
              <a:rPr sz="1100" spc="-50" dirty="0"/>
              <a:t>class </a:t>
            </a:r>
            <a:r>
              <a:rPr sz="1100" dirty="0"/>
              <a:t>that</a:t>
            </a:r>
            <a:r>
              <a:rPr sz="1100" spc="5" dirty="0"/>
              <a:t> </a:t>
            </a:r>
            <a:r>
              <a:rPr sz="1100" spc="-50" dirty="0"/>
              <a:t>involves</a:t>
            </a:r>
            <a:r>
              <a:rPr sz="1100" spc="5" dirty="0"/>
              <a:t> </a:t>
            </a:r>
            <a:r>
              <a:rPr sz="1100" dirty="0"/>
              <a:t>writing</a:t>
            </a:r>
            <a:r>
              <a:rPr sz="1100" spc="5" dirty="0"/>
              <a:t> </a:t>
            </a:r>
            <a:r>
              <a:rPr sz="1100" dirty="0"/>
              <a:t>a</a:t>
            </a:r>
            <a:r>
              <a:rPr sz="1100" spc="10" dirty="0"/>
              <a:t> </a:t>
            </a:r>
            <a:r>
              <a:rPr sz="1100" spc="-75" dirty="0"/>
              <a:t>research</a:t>
            </a:r>
            <a:r>
              <a:rPr sz="1100" spc="5" dirty="0"/>
              <a:t> </a:t>
            </a:r>
            <a:r>
              <a:rPr sz="1100" spc="-10" dirty="0"/>
              <a:t>paper:</a:t>
            </a:r>
            <a:endParaRPr sz="1100"/>
          </a:p>
          <a:p>
            <a:pPr marL="577215" marR="151130" lvl="1" indent="-168275">
              <a:lnSpc>
                <a:spcPts val="1100"/>
              </a:lnSpc>
              <a:spcBef>
                <a:spcPts val="170"/>
              </a:spcBef>
              <a:buClr>
                <a:srgbClr val="3333B2"/>
              </a:buClr>
              <a:buFont typeface="Arial"/>
              <a:buChar char="►"/>
              <a:tabLst>
                <a:tab pos="578485" algn="l"/>
              </a:tabLst>
            </a:pPr>
            <a:r>
              <a:rPr sz="1000" i="1" dirty="0">
                <a:latin typeface="Arial"/>
                <a:cs typeface="Arial"/>
              </a:rPr>
              <a:t>Writing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40" dirty="0">
                <a:latin typeface="Arial"/>
                <a:cs typeface="Arial"/>
              </a:rPr>
              <a:t>Intensive</a:t>
            </a:r>
            <a:r>
              <a:rPr sz="1000" i="1" dirty="0">
                <a:latin typeface="Arial"/>
                <a:cs typeface="Arial"/>
              </a:rPr>
              <a:t> in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the Major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NUPath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40" dirty="0">
                <a:latin typeface="Arial"/>
                <a:cs typeface="Arial"/>
              </a:rPr>
              <a:t>designation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indicates </a:t>
            </a:r>
            <a:r>
              <a:rPr sz="1000" spc="-35" dirty="0">
                <a:latin typeface="Arial"/>
                <a:cs typeface="Arial"/>
              </a:rPr>
              <a:t>students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write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extensively</a:t>
            </a:r>
            <a:endParaRPr sz="1000">
              <a:latin typeface="Arial"/>
              <a:cs typeface="Arial"/>
            </a:endParaRPr>
          </a:p>
          <a:p>
            <a:pPr marL="854075" lvl="2" indent="-158750">
              <a:lnSpc>
                <a:spcPct val="100000"/>
              </a:lnSpc>
              <a:spcBef>
                <a:spcPts val="170"/>
              </a:spcBef>
              <a:buClr>
                <a:srgbClr val="3333B2"/>
              </a:buClr>
              <a:buChar char="►"/>
              <a:tabLst>
                <a:tab pos="855344" algn="l"/>
              </a:tabLst>
            </a:pPr>
            <a:r>
              <a:rPr sz="900" spc="-20" dirty="0">
                <a:latin typeface="Arial"/>
                <a:cs typeface="Arial"/>
              </a:rPr>
              <a:t>Econ </a:t>
            </a:r>
            <a:r>
              <a:rPr sz="900" spc="-25" dirty="0">
                <a:latin typeface="Arial"/>
                <a:cs typeface="Arial"/>
              </a:rPr>
              <a:t>2560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Applied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Econometrics</a:t>
            </a:r>
            <a:endParaRPr sz="900">
              <a:latin typeface="Arial"/>
              <a:cs typeface="Arial"/>
            </a:endParaRPr>
          </a:p>
          <a:p>
            <a:pPr marL="854075" lvl="2" indent="-158750">
              <a:lnSpc>
                <a:spcPct val="100000"/>
              </a:lnSpc>
              <a:spcBef>
                <a:spcPts val="15"/>
              </a:spcBef>
              <a:buClr>
                <a:srgbClr val="3333B2"/>
              </a:buClr>
              <a:buChar char="►"/>
              <a:tabLst>
                <a:tab pos="855344" algn="l"/>
              </a:tabLst>
            </a:pPr>
            <a:r>
              <a:rPr sz="900" spc="-20" dirty="0">
                <a:latin typeface="Arial"/>
                <a:cs typeface="Arial"/>
              </a:rPr>
              <a:t>Econ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4692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Senior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Economics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Seminar</a:t>
            </a:r>
            <a:r>
              <a:rPr sz="900" spc="-10" dirty="0">
                <a:latin typeface="Arial"/>
                <a:cs typeface="Arial"/>
              </a:rPr>
              <a:t> (Capstone)</a:t>
            </a:r>
            <a:endParaRPr sz="900">
              <a:latin typeface="Arial"/>
              <a:cs typeface="Arial"/>
            </a:endParaRPr>
          </a:p>
          <a:p>
            <a:pPr marL="854075" lvl="2" indent="-158750">
              <a:lnSpc>
                <a:spcPct val="100000"/>
              </a:lnSpc>
              <a:spcBef>
                <a:spcPts val="20"/>
              </a:spcBef>
              <a:buClr>
                <a:srgbClr val="3333B2"/>
              </a:buClr>
              <a:buChar char="►"/>
              <a:tabLst>
                <a:tab pos="855344" algn="l"/>
              </a:tabLst>
            </a:pPr>
            <a:r>
              <a:rPr sz="900" spc="-20" dirty="0">
                <a:latin typeface="Arial"/>
                <a:cs typeface="Arial"/>
              </a:rPr>
              <a:t>Econ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3470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American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Economic</a:t>
            </a:r>
            <a:r>
              <a:rPr sz="900" spc="-10" dirty="0">
                <a:latin typeface="Arial"/>
                <a:cs typeface="Arial"/>
              </a:rPr>
              <a:t> History</a:t>
            </a:r>
            <a:endParaRPr sz="900">
              <a:latin typeface="Arial"/>
              <a:cs typeface="Arial"/>
            </a:endParaRPr>
          </a:p>
          <a:p>
            <a:pPr marL="854075" lvl="2" indent="-158750">
              <a:lnSpc>
                <a:spcPct val="100000"/>
              </a:lnSpc>
              <a:spcBef>
                <a:spcPts val="15"/>
              </a:spcBef>
              <a:buClr>
                <a:srgbClr val="3333B2"/>
              </a:buClr>
              <a:buChar char="►"/>
              <a:tabLst>
                <a:tab pos="855344" algn="l"/>
              </a:tabLst>
            </a:pPr>
            <a:r>
              <a:rPr sz="900" spc="-20" dirty="0">
                <a:latin typeface="Arial"/>
                <a:cs typeface="Arial"/>
              </a:rPr>
              <a:t>Econ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3520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History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Economic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Thought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10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5304" y="3342919"/>
            <a:ext cx="4613637" cy="118935"/>
            <a:chOff x="-5304" y="3342919"/>
            <a:chExt cx="4613637" cy="118935"/>
          </a:xfrm>
        </p:grpSpPr>
        <p:sp>
          <p:nvSpPr>
            <p:cNvPr id="6" name="object 6"/>
            <p:cNvSpPr/>
            <p:nvPr/>
          </p:nvSpPr>
          <p:spPr>
            <a:xfrm>
              <a:off x="-5304" y="3348190"/>
              <a:ext cx="1051017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264476"/>
            <a:ext cx="3976211" cy="508473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800" spc="-105" dirty="0"/>
              <a:t>Research</a:t>
            </a:r>
            <a:r>
              <a:rPr sz="2800" spc="25" dirty="0"/>
              <a:t> </a:t>
            </a:r>
            <a:r>
              <a:rPr sz="2800" spc="-55" dirty="0"/>
              <a:t>inside</a:t>
            </a:r>
            <a:r>
              <a:rPr sz="2800" spc="30" dirty="0"/>
              <a:t> </a:t>
            </a:r>
            <a:r>
              <a:rPr sz="2800" spc="-10" dirty="0"/>
              <a:t>courses</a:t>
            </a:r>
            <a:endParaRPr lang="en-US" sz="2800" spc="-10" dirty="0"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99720" marR="30480" indent="-177165">
              <a:lnSpc>
                <a:spcPts val="1200"/>
              </a:lnSpc>
              <a:spcBef>
                <a:spcPts val="229"/>
              </a:spcBef>
              <a:buClr>
                <a:srgbClr val="3333B2"/>
              </a:buClr>
              <a:buChar char="►"/>
              <a:tabLst>
                <a:tab pos="300990" algn="l"/>
              </a:tabLst>
            </a:pPr>
            <a:r>
              <a:rPr sz="1100" dirty="0"/>
              <a:t>Most</a:t>
            </a:r>
            <a:r>
              <a:rPr sz="1100" spc="-10" dirty="0"/>
              <a:t> </a:t>
            </a:r>
            <a:r>
              <a:rPr sz="1100" spc="-60" dirty="0"/>
              <a:t>basic</a:t>
            </a:r>
            <a:r>
              <a:rPr sz="1100" spc="-5" dirty="0"/>
              <a:t> </a:t>
            </a:r>
            <a:r>
              <a:rPr sz="1100" spc="-75" dirty="0"/>
              <a:t>way</a:t>
            </a:r>
            <a:r>
              <a:rPr sz="1100" dirty="0"/>
              <a:t> to</a:t>
            </a:r>
            <a:r>
              <a:rPr sz="1100" spc="-5" dirty="0"/>
              <a:t> </a:t>
            </a:r>
            <a:r>
              <a:rPr sz="1100" dirty="0"/>
              <a:t>dip</a:t>
            </a:r>
            <a:r>
              <a:rPr sz="1100" spc="-5" dirty="0"/>
              <a:t> </a:t>
            </a:r>
            <a:r>
              <a:rPr sz="1100" spc="-25" dirty="0"/>
              <a:t>your</a:t>
            </a:r>
            <a:r>
              <a:rPr sz="1100" spc="-5" dirty="0"/>
              <a:t> </a:t>
            </a:r>
            <a:r>
              <a:rPr sz="1100" dirty="0"/>
              <a:t>toe</a:t>
            </a:r>
            <a:r>
              <a:rPr sz="1100" spc="-5" dirty="0"/>
              <a:t> </a:t>
            </a:r>
            <a:r>
              <a:rPr sz="1100" dirty="0"/>
              <a:t>into </a:t>
            </a:r>
            <a:r>
              <a:rPr sz="1100" spc="-75" dirty="0"/>
              <a:t>research</a:t>
            </a:r>
            <a:r>
              <a:rPr sz="1100" spc="-5" dirty="0"/>
              <a:t> </a:t>
            </a:r>
            <a:r>
              <a:rPr sz="1100" dirty="0"/>
              <a:t>is</a:t>
            </a:r>
            <a:r>
              <a:rPr sz="1100" spc="-5" dirty="0"/>
              <a:t> </a:t>
            </a:r>
            <a:r>
              <a:rPr sz="1100" dirty="0"/>
              <a:t>to </a:t>
            </a:r>
            <a:r>
              <a:rPr sz="1100" spc="-25" dirty="0"/>
              <a:t>take</a:t>
            </a:r>
            <a:r>
              <a:rPr sz="1100" spc="-5" dirty="0"/>
              <a:t> </a:t>
            </a:r>
            <a:r>
              <a:rPr sz="1100" dirty="0"/>
              <a:t>a</a:t>
            </a:r>
            <a:r>
              <a:rPr sz="1100" spc="-5" dirty="0"/>
              <a:t> </a:t>
            </a:r>
            <a:r>
              <a:rPr sz="1100" spc="-50" dirty="0"/>
              <a:t>class </a:t>
            </a:r>
            <a:r>
              <a:rPr sz="1100" dirty="0"/>
              <a:t>that</a:t>
            </a:r>
            <a:r>
              <a:rPr sz="1100" spc="5" dirty="0"/>
              <a:t> </a:t>
            </a:r>
            <a:r>
              <a:rPr sz="1100" spc="-50" dirty="0"/>
              <a:t>involves</a:t>
            </a:r>
            <a:r>
              <a:rPr sz="1100" spc="5" dirty="0"/>
              <a:t> </a:t>
            </a:r>
            <a:r>
              <a:rPr sz="1100" dirty="0"/>
              <a:t>writing</a:t>
            </a:r>
            <a:r>
              <a:rPr sz="1100" spc="5" dirty="0"/>
              <a:t> </a:t>
            </a:r>
            <a:r>
              <a:rPr sz="1100" dirty="0"/>
              <a:t>a</a:t>
            </a:r>
            <a:r>
              <a:rPr sz="1100" spc="10" dirty="0"/>
              <a:t> </a:t>
            </a:r>
            <a:r>
              <a:rPr sz="1100" spc="-75" dirty="0"/>
              <a:t>research</a:t>
            </a:r>
            <a:r>
              <a:rPr sz="1100" spc="5" dirty="0"/>
              <a:t> </a:t>
            </a:r>
            <a:r>
              <a:rPr sz="1100" spc="-10" dirty="0"/>
              <a:t>paper:</a:t>
            </a:r>
            <a:endParaRPr sz="1100"/>
          </a:p>
          <a:p>
            <a:pPr marL="577215" marR="208915" lvl="1" indent="-168275">
              <a:lnSpc>
                <a:spcPts val="1100"/>
              </a:lnSpc>
              <a:spcBef>
                <a:spcPts val="170"/>
              </a:spcBef>
              <a:buClr>
                <a:srgbClr val="3333B2"/>
              </a:buClr>
              <a:buChar char="►"/>
              <a:tabLst>
                <a:tab pos="578485" algn="l"/>
              </a:tabLst>
            </a:pPr>
            <a:r>
              <a:rPr sz="1000" spc="-75" dirty="0">
                <a:latin typeface="Arial"/>
                <a:cs typeface="Arial"/>
              </a:rPr>
              <a:t>Some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electives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also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involve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70" dirty="0">
                <a:latin typeface="Arial"/>
                <a:cs typeface="Arial"/>
              </a:rPr>
              <a:t>research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paper;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some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research papers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involve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working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  <a:p>
            <a:pPr marL="854075" lvl="2" indent="-158750">
              <a:lnSpc>
                <a:spcPct val="100000"/>
              </a:lnSpc>
              <a:spcBef>
                <a:spcPts val="170"/>
              </a:spcBef>
              <a:buClr>
                <a:srgbClr val="3333B2"/>
              </a:buClr>
              <a:buChar char="►"/>
              <a:tabLst>
                <a:tab pos="855344" algn="l"/>
              </a:tabLst>
            </a:pPr>
            <a:r>
              <a:rPr sz="900" spc="-20" dirty="0">
                <a:latin typeface="Arial"/>
                <a:cs typeface="Arial"/>
              </a:rPr>
              <a:t>Econ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3413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Health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Economics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Health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Care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Policy (Kilby)</a:t>
            </a:r>
            <a:endParaRPr sz="900">
              <a:latin typeface="Arial"/>
              <a:cs typeface="Arial"/>
            </a:endParaRPr>
          </a:p>
          <a:p>
            <a:pPr marL="854075" lvl="2" indent="-158750">
              <a:lnSpc>
                <a:spcPct val="100000"/>
              </a:lnSpc>
              <a:spcBef>
                <a:spcPts val="15"/>
              </a:spcBef>
              <a:buClr>
                <a:srgbClr val="3333B2"/>
              </a:buClr>
              <a:buChar char="►"/>
              <a:tabLst>
                <a:tab pos="855344" algn="l"/>
              </a:tabLst>
            </a:pPr>
            <a:r>
              <a:rPr sz="900" spc="-20" dirty="0">
                <a:latin typeface="Arial"/>
                <a:cs typeface="Arial"/>
              </a:rPr>
              <a:t>Econ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3916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Economics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Race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(Venkatesan)</a:t>
            </a:r>
            <a:endParaRPr sz="900">
              <a:latin typeface="Arial"/>
              <a:cs typeface="Arial"/>
            </a:endParaRPr>
          </a:p>
          <a:p>
            <a:pPr marL="854075" marR="234950" lvl="2" indent="-158115">
              <a:lnSpc>
                <a:spcPct val="101499"/>
              </a:lnSpc>
              <a:buClr>
                <a:srgbClr val="3333B2"/>
              </a:buClr>
              <a:buChar char="►"/>
              <a:tabLst>
                <a:tab pos="855344" algn="l"/>
              </a:tabLst>
            </a:pPr>
            <a:r>
              <a:rPr sz="900" spc="-45" dirty="0">
                <a:latin typeface="Arial"/>
                <a:cs typeface="Arial"/>
              </a:rPr>
              <a:t>5000-</a:t>
            </a:r>
            <a:r>
              <a:rPr sz="900" spc="-10" dirty="0">
                <a:latin typeface="Arial"/>
                <a:cs typeface="Arial"/>
              </a:rPr>
              <a:t>level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electives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(open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JR/SR/Grad)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and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7000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level </a:t>
            </a:r>
            <a:r>
              <a:rPr sz="900" spc="-35" dirty="0">
                <a:latin typeface="Arial"/>
                <a:cs typeface="Arial"/>
              </a:rPr>
              <a:t>electives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such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as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Econ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7250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International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Economic </a:t>
            </a:r>
            <a:r>
              <a:rPr sz="900" spc="-25" dirty="0">
                <a:latin typeface="Arial"/>
                <a:cs typeface="Arial"/>
              </a:rPr>
              <a:t>Development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(Erten)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95161" y="3331507"/>
            <a:ext cx="6096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11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295253"/>
            <a:ext cx="3976211" cy="446917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lang="en-US" sz="2400" spc="-105" dirty="0"/>
              <a:t>Research</a:t>
            </a:r>
            <a:r>
              <a:rPr lang="en-US" sz="2000" spc="-105" dirty="0"/>
              <a:t> </a:t>
            </a:r>
            <a:r>
              <a:rPr lang="en-US" sz="2400" spc="-55" dirty="0"/>
              <a:t>inside</a:t>
            </a:r>
            <a:r>
              <a:rPr sz="2400" spc="30" dirty="0"/>
              <a:t> </a:t>
            </a:r>
            <a:r>
              <a:rPr sz="2400" spc="-10" dirty="0"/>
              <a:t>courses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12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957" y="1416340"/>
            <a:ext cx="3772535" cy="574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4629" marR="30480" indent="-17716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Font typeface="Arial"/>
              <a:buChar char="►"/>
              <a:tabLst>
                <a:tab pos="215265" algn="l"/>
              </a:tabLst>
            </a:pPr>
            <a:r>
              <a:rPr sz="1100" b="1" dirty="0">
                <a:latin typeface="Arial"/>
                <a:cs typeface="Arial"/>
              </a:rPr>
              <a:t>This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is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not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comprehensive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list,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and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courses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change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as </a:t>
            </a:r>
            <a:r>
              <a:rPr sz="1100" b="1" spc="-45" dirty="0">
                <a:latin typeface="Arial"/>
                <a:cs typeface="Arial"/>
              </a:rPr>
              <a:t>instructors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change</a:t>
            </a:r>
            <a:endParaRPr sz="1100">
              <a:latin typeface="Arial"/>
              <a:cs typeface="Arial"/>
            </a:endParaRPr>
          </a:p>
          <a:p>
            <a:pPr marL="214629" indent="-17716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doubt,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email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professor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advance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syllabus/advice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326031"/>
            <a:ext cx="3976211" cy="38536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000" spc="-40" dirty="0"/>
              <a:t>Extending</a:t>
            </a:r>
            <a:r>
              <a:rPr sz="2000" spc="-15" dirty="0"/>
              <a:t> </a:t>
            </a:r>
            <a:r>
              <a:rPr sz="2000" spc="-25" dirty="0"/>
              <a:t>work</a:t>
            </a:r>
            <a:r>
              <a:rPr sz="2000" spc="-10" dirty="0"/>
              <a:t> </a:t>
            </a:r>
            <a:r>
              <a:rPr sz="2000" spc="-70" dirty="0"/>
              <a:t>done</a:t>
            </a:r>
            <a:r>
              <a:rPr sz="2000" spc="-5" dirty="0"/>
              <a:t> </a:t>
            </a:r>
            <a:r>
              <a:rPr sz="2000" dirty="0"/>
              <a:t>in</a:t>
            </a:r>
            <a:r>
              <a:rPr sz="2000" spc="-10" dirty="0"/>
              <a:t> courses</a:t>
            </a:r>
            <a:endParaRPr lang="en-US" sz="2000" spc="-1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13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1894" y="1003870"/>
            <a:ext cx="3601085" cy="15481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121920">
              <a:lnSpc>
                <a:spcPct val="102600"/>
              </a:lnSpc>
              <a:spcBef>
                <a:spcPts val="55"/>
              </a:spcBef>
            </a:pP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submit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papers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publication,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conferences!</a:t>
            </a:r>
            <a:endParaRPr sz="1100">
              <a:latin typeface="Arial"/>
              <a:cs typeface="Arial"/>
            </a:endParaRPr>
          </a:p>
          <a:p>
            <a:pPr marL="314960" indent="-17780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55" dirty="0">
                <a:latin typeface="Arial"/>
                <a:cs typeface="Arial"/>
              </a:rPr>
              <a:t>Econ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Press</a:t>
            </a:r>
            <a:endParaRPr sz="1100">
              <a:latin typeface="Arial"/>
              <a:cs typeface="Arial"/>
            </a:endParaRPr>
          </a:p>
          <a:p>
            <a:pPr marL="314960" indent="-17780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dirty="0">
                <a:latin typeface="Arial"/>
                <a:cs typeface="Arial"/>
              </a:rPr>
              <a:t>NU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Writing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Journal</a:t>
            </a:r>
            <a:endParaRPr sz="1100">
              <a:latin typeface="Arial"/>
              <a:cs typeface="Arial"/>
            </a:endParaRPr>
          </a:p>
          <a:p>
            <a:pPr marL="314960" marR="49530" indent="-17716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95" dirty="0">
                <a:latin typeface="Arial"/>
                <a:cs typeface="Arial"/>
              </a:rPr>
              <a:t>CSSH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Undergraduate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Research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Forum,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where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“students </a:t>
            </a:r>
            <a:r>
              <a:rPr sz="1100" spc="-55" dirty="0">
                <a:latin typeface="Arial"/>
                <a:cs typeface="Arial"/>
              </a:rPr>
              <a:t>present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their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original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peers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faculty”</a:t>
            </a:r>
            <a:endParaRPr sz="1100">
              <a:latin typeface="Arial"/>
              <a:cs typeface="Arial"/>
            </a:endParaRPr>
          </a:p>
          <a:p>
            <a:pPr marL="314960" marR="3048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75" dirty="0">
                <a:latin typeface="Arial"/>
                <a:cs typeface="Arial"/>
              </a:rPr>
              <a:t>Research,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Innovation,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Scholarship,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Entrepreneurship </a:t>
            </a:r>
            <a:r>
              <a:rPr sz="1100" spc="-20" dirty="0">
                <a:latin typeface="Arial"/>
                <a:cs typeface="Arial"/>
              </a:rPr>
              <a:t>(RISE)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fair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8190"/>
            <a:ext cx="4608333" cy="113664"/>
            <a:chOff x="0" y="3342919"/>
            <a:chExt cx="4608333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8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213954"/>
            <a:ext cx="3888104" cy="46609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130300">
              <a:lnSpc>
                <a:spcPct val="100000"/>
              </a:lnSpc>
              <a:spcBef>
                <a:spcPts val="790"/>
              </a:spcBef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Research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with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Faculty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39744"/>
            <a:ext cx="4608333" cy="116839"/>
            <a:chOff x="0" y="3339744"/>
            <a:chExt cx="4608333" cy="116839"/>
          </a:xfrm>
        </p:grpSpPr>
        <p:sp>
          <p:nvSpPr>
            <p:cNvPr id="10" name="object 10"/>
            <p:cNvSpPr/>
            <p:nvPr/>
          </p:nvSpPr>
          <p:spPr>
            <a:xfrm>
              <a:off x="0" y="3339744"/>
              <a:ext cx="1111630" cy="116839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14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200381"/>
            <a:ext cx="3976211" cy="446917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400" spc="-105" dirty="0"/>
              <a:t>Research</a:t>
            </a:r>
            <a:r>
              <a:rPr sz="2400" spc="60" dirty="0"/>
              <a:t> </a:t>
            </a:r>
            <a:r>
              <a:rPr sz="2400" dirty="0"/>
              <a:t>with</a:t>
            </a:r>
            <a:r>
              <a:rPr sz="2400" spc="70" dirty="0"/>
              <a:t> </a:t>
            </a:r>
            <a:r>
              <a:rPr sz="2400" spc="-10" dirty="0"/>
              <a:t>Faculty</a:t>
            </a:r>
            <a:endParaRPr lang="en-US" sz="2400" spc="-10"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95161" y="3323215"/>
            <a:ext cx="6096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15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957" y="615122"/>
            <a:ext cx="3847465" cy="25438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14629" indent="-17716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30" dirty="0">
                <a:latin typeface="Arial"/>
                <a:cs typeface="Arial"/>
              </a:rPr>
              <a:t>There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variety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doing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faculty</a:t>
            </a:r>
            <a:endParaRPr sz="1100">
              <a:latin typeface="Arial"/>
              <a:cs typeface="Arial"/>
            </a:endParaRPr>
          </a:p>
          <a:p>
            <a:pPr marL="214629" indent="-17716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paid,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for-</a:t>
            </a:r>
            <a:r>
              <a:rPr sz="1100" dirty="0">
                <a:latin typeface="Arial"/>
                <a:cs typeface="Arial"/>
              </a:rPr>
              <a:t>credit,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volunteer</a:t>
            </a:r>
            <a:endParaRPr sz="1100">
              <a:latin typeface="Arial"/>
              <a:cs typeface="Arial"/>
            </a:endParaRPr>
          </a:p>
          <a:p>
            <a:pPr marL="214629" marR="146685" indent="-177165">
              <a:lnSpc>
                <a:spcPts val="1200"/>
              </a:lnSpc>
              <a:spcBef>
                <a:spcPts val="310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either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“style”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–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largely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self-</a:t>
            </a:r>
            <a:r>
              <a:rPr sz="1100" spc="-35" dirty="0">
                <a:latin typeface="Arial"/>
                <a:cs typeface="Arial"/>
              </a:rPr>
              <a:t>directed,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assistantship</a:t>
            </a:r>
            <a:r>
              <a:rPr sz="1100" dirty="0">
                <a:latin typeface="Arial"/>
                <a:cs typeface="Arial"/>
              </a:rPr>
              <a:t> with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faculty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member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where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you </a:t>
            </a:r>
            <a:r>
              <a:rPr sz="1100" spc="-30" dirty="0">
                <a:latin typeface="Arial"/>
                <a:cs typeface="Arial"/>
              </a:rPr>
              <a:t>support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their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  <a:p>
            <a:pPr marL="492125" marR="152400" lvl="1" indent="-168275">
              <a:lnSpc>
                <a:spcPct val="100000"/>
              </a:lnSpc>
              <a:spcBef>
                <a:spcPts val="150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75" dirty="0">
                <a:latin typeface="Arial"/>
                <a:cs typeface="Arial"/>
              </a:rPr>
              <a:t>Some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professors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only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agree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mentor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one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“style”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other</a:t>
            </a:r>
            <a:endParaRPr sz="1000">
              <a:latin typeface="Arial"/>
              <a:cs typeface="Arial"/>
            </a:endParaRPr>
          </a:p>
          <a:p>
            <a:pPr marL="214629" marR="30480" indent="-177165">
              <a:lnSpc>
                <a:spcPts val="1200"/>
              </a:lnSpc>
              <a:spcBef>
                <a:spcPts val="330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dirty="0">
                <a:latin typeface="Arial"/>
                <a:cs typeface="Arial"/>
              </a:rPr>
              <a:t>What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makes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14" dirty="0">
                <a:latin typeface="Arial"/>
                <a:cs typeface="Arial"/>
              </a:rPr>
              <a:t>sense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heavily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depend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professor-</a:t>
            </a:r>
            <a:r>
              <a:rPr sz="1100" spc="-20" dirty="0">
                <a:latin typeface="Arial"/>
                <a:cs typeface="Arial"/>
              </a:rPr>
              <a:t>student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fit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relationship.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Professors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evaluate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on:</a:t>
            </a:r>
            <a:endParaRPr sz="1100">
              <a:latin typeface="Arial"/>
              <a:cs typeface="Arial"/>
            </a:endParaRPr>
          </a:p>
          <a:p>
            <a:pPr marL="492125" lvl="1" indent="-168275">
              <a:lnSpc>
                <a:spcPts val="1200"/>
              </a:lnSpc>
              <a:spcBef>
                <a:spcPts val="150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10" dirty="0">
                <a:latin typeface="Arial"/>
                <a:cs typeface="Arial"/>
              </a:rPr>
              <a:t>Matching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interests</a:t>
            </a:r>
            <a:endParaRPr sz="1000">
              <a:latin typeface="Arial"/>
              <a:cs typeface="Arial"/>
            </a:endParaRPr>
          </a:p>
          <a:p>
            <a:pPr marL="492125" marR="93980" lvl="1" indent="-168275">
              <a:lnSpc>
                <a:spcPts val="1200"/>
              </a:lnSpc>
              <a:spcBef>
                <a:spcPts val="35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45" dirty="0">
                <a:latin typeface="Arial"/>
                <a:cs typeface="Arial"/>
              </a:rPr>
              <a:t>Academic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background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(general/core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coursework;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whether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you </a:t>
            </a:r>
            <a:r>
              <a:rPr sz="1000" dirty="0">
                <a:latin typeface="Arial"/>
                <a:cs typeface="Arial"/>
              </a:rPr>
              <a:t>took their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courses)</a:t>
            </a:r>
            <a:endParaRPr sz="1000">
              <a:latin typeface="Arial"/>
              <a:cs typeface="Arial"/>
            </a:endParaRPr>
          </a:p>
          <a:p>
            <a:pPr marL="492125" lvl="1" indent="-168275">
              <a:lnSpc>
                <a:spcPts val="1150"/>
              </a:lnSpc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45" dirty="0">
                <a:latin typeface="Arial"/>
                <a:cs typeface="Arial"/>
              </a:rPr>
              <a:t>Relevant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skills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(which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match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20" dirty="0">
                <a:latin typeface="Arial"/>
                <a:cs typeface="Arial"/>
              </a:rPr>
              <a:t>project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and/or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their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research</a:t>
            </a:r>
            <a:endParaRPr sz="1000">
              <a:latin typeface="Arial"/>
              <a:cs typeface="Arial"/>
            </a:endParaRPr>
          </a:p>
          <a:p>
            <a:pPr marL="122555" algn="ctr">
              <a:lnSpc>
                <a:spcPts val="1195"/>
              </a:lnSpc>
            </a:pPr>
            <a:r>
              <a:rPr sz="1000" spc="-50" dirty="0">
                <a:latin typeface="Arial"/>
                <a:cs typeface="Arial"/>
              </a:rPr>
              <a:t>needs);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data </a:t>
            </a:r>
            <a:r>
              <a:rPr sz="1000" spc="-25" dirty="0">
                <a:latin typeface="Arial"/>
                <a:cs typeface="Arial"/>
              </a:rPr>
              <a:t>skills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software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languages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often</a:t>
            </a:r>
            <a:r>
              <a:rPr sz="1000" spc="-10" dirty="0">
                <a:latin typeface="Arial"/>
                <a:cs typeface="Arial"/>
              </a:rPr>
              <a:t> required</a:t>
            </a:r>
            <a:endParaRPr sz="1000">
              <a:latin typeface="Arial"/>
              <a:cs typeface="Arial"/>
            </a:endParaRPr>
          </a:p>
          <a:p>
            <a:pPr marL="492125" lvl="1" indent="-168275">
              <a:lnSpc>
                <a:spcPts val="1200"/>
              </a:lnSpc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25" dirty="0">
                <a:latin typeface="Arial"/>
                <a:cs typeface="Arial"/>
              </a:rPr>
              <a:t>Your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available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commitment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205839"/>
            <a:ext cx="3888104" cy="48640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10489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869"/>
              </a:spcBef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Research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Credit/Transcript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Notation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xfrm>
            <a:off x="95161" y="3325175"/>
            <a:ext cx="6096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16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326031"/>
            <a:ext cx="3976211" cy="38536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000" spc="-105" dirty="0"/>
              <a:t>Research</a:t>
            </a:r>
            <a:r>
              <a:rPr sz="2000" spc="5" dirty="0"/>
              <a:t> </a:t>
            </a:r>
            <a:r>
              <a:rPr sz="2000" dirty="0"/>
              <a:t>for</a:t>
            </a:r>
            <a:r>
              <a:rPr sz="2000" spc="10" dirty="0"/>
              <a:t> </a:t>
            </a:r>
            <a:r>
              <a:rPr sz="2000" dirty="0"/>
              <a:t>credit/transcript</a:t>
            </a:r>
            <a:r>
              <a:rPr sz="2000" spc="15" dirty="0"/>
              <a:t> </a:t>
            </a:r>
            <a:r>
              <a:rPr sz="2000" spc="-10" dirty="0"/>
              <a:t>notation</a:t>
            </a:r>
            <a:endParaRPr lang="en-US" sz="2000" spc="-1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17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294" y="821103"/>
            <a:ext cx="3913504" cy="197421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-75" dirty="0">
                <a:latin typeface="Arial"/>
                <a:cs typeface="Arial"/>
              </a:rPr>
              <a:t>General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procedure:</a:t>
            </a:r>
            <a:endParaRPr sz="1100">
              <a:latin typeface="Arial"/>
              <a:cs typeface="Arial"/>
            </a:endParaRPr>
          </a:p>
          <a:p>
            <a:pPr marL="289560" marR="15748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Identify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topic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interest, which </a:t>
            </a:r>
            <a:r>
              <a:rPr sz="1100" spc="-10" dirty="0">
                <a:latin typeface="Arial"/>
                <a:cs typeface="Arial"/>
              </a:rPr>
              <a:t>must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economics </a:t>
            </a:r>
            <a:r>
              <a:rPr sz="1100" spc="-10" dirty="0">
                <a:latin typeface="Arial"/>
                <a:cs typeface="Arial"/>
              </a:rPr>
              <a:t>field.</a:t>
            </a:r>
            <a:endParaRPr sz="1100">
              <a:latin typeface="Arial"/>
              <a:cs typeface="Arial"/>
            </a:endParaRPr>
          </a:p>
          <a:p>
            <a:pPr marL="289560" marR="387985" indent="-17716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AutoNum type="arabicPeriod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Identify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professor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work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must</a:t>
            </a:r>
            <a:r>
              <a:rPr sz="1100" spc="-20" dirty="0">
                <a:latin typeface="Arial"/>
                <a:cs typeface="Arial"/>
              </a:rPr>
              <a:t> be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an </a:t>
            </a:r>
            <a:r>
              <a:rPr sz="1100" spc="-40" dirty="0">
                <a:latin typeface="Arial"/>
                <a:cs typeface="Arial"/>
              </a:rPr>
              <a:t>Econ </a:t>
            </a:r>
            <a:r>
              <a:rPr sz="1100" spc="-10" dirty="0">
                <a:latin typeface="Arial"/>
                <a:cs typeface="Arial"/>
              </a:rPr>
              <a:t>professor.</a:t>
            </a:r>
            <a:endParaRPr sz="1100">
              <a:latin typeface="Arial"/>
              <a:cs typeface="Arial"/>
            </a:endParaRPr>
          </a:p>
          <a:p>
            <a:pPr marL="289560" indent="-17780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AutoNum type="arabicPeriod"/>
              <a:tabLst>
                <a:tab pos="290195" algn="l"/>
              </a:tabLst>
            </a:pPr>
            <a:r>
              <a:rPr sz="1100" spc="-55" dirty="0">
                <a:latin typeface="Arial"/>
                <a:cs typeface="Arial"/>
              </a:rPr>
              <a:t>Develop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plan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determine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appropriate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course.</a:t>
            </a:r>
            <a:endParaRPr sz="1100">
              <a:latin typeface="Arial"/>
              <a:cs typeface="Arial"/>
            </a:endParaRPr>
          </a:p>
          <a:p>
            <a:pPr marL="289560" marR="79248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290195" algn="l"/>
              </a:tabLst>
            </a:pPr>
            <a:r>
              <a:rPr sz="1100" spc="-30" dirty="0">
                <a:latin typeface="Arial"/>
                <a:cs typeface="Arial"/>
              </a:rPr>
              <a:t>Get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approval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professor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Department </a:t>
            </a:r>
            <a:r>
              <a:rPr sz="1100" spc="-45" dirty="0">
                <a:latin typeface="Arial"/>
                <a:cs typeface="Arial"/>
              </a:rPr>
              <a:t>(Undergraduate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Program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Director).</a:t>
            </a:r>
            <a:endParaRPr sz="1100">
              <a:latin typeface="Arial"/>
              <a:cs typeface="Arial"/>
            </a:endParaRPr>
          </a:p>
          <a:p>
            <a:pPr marL="289560" marR="3683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290195" algn="l"/>
              </a:tabLst>
            </a:pPr>
            <a:r>
              <a:rPr sz="1100" spc="-50" dirty="0">
                <a:latin typeface="Arial"/>
                <a:cs typeface="Arial"/>
              </a:rPr>
              <a:t>Register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via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MyNortheastern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→</a:t>
            </a:r>
            <a:r>
              <a:rPr sz="1100" i="1" spc="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Registrar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Forms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→</a:t>
            </a:r>
            <a:r>
              <a:rPr sz="1100" i="1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Individual </a:t>
            </a:r>
            <a:r>
              <a:rPr sz="1100" spc="-20" dirty="0">
                <a:latin typeface="Arial"/>
                <a:cs typeface="Arial"/>
              </a:rPr>
              <a:t>Instruction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form.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333" cy="118934"/>
            <a:chOff x="0" y="3342919"/>
            <a:chExt cx="4608333" cy="118934"/>
          </a:xfrm>
        </p:grpSpPr>
        <p:sp>
          <p:nvSpPr>
            <p:cNvPr id="6" name="object 6"/>
            <p:cNvSpPr/>
            <p:nvPr/>
          </p:nvSpPr>
          <p:spPr>
            <a:xfrm>
              <a:off x="0" y="334818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126364"/>
          </a:xfrm>
          <a:custGeom>
            <a:avLst/>
            <a:gdLst/>
            <a:ahLst/>
            <a:cxnLst/>
            <a:rect l="l" t="t" r="r" b="b"/>
            <a:pathLst>
              <a:path w="4608195" h="126364">
                <a:moveTo>
                  <a:pt x="4608004" y="0"/>
                </a:moveTo>
                <a:lnTo>
                  <a:pt x="0" y="0"/>
                </a:lnTo>
                <a:lnTo>
                  <a:pt x="0" y="126123"/>
                </a:lnTo>
                <a:lnTo>
                  <a:pt x="4608004" y="126123"/>
                </a:lnTo>
                <a:lnTo>
                  <a:pt x="4608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000" y="0"/>
            <a:ext cx="440563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64235" algn="l"/>
                <a:tab pos="1463040" algn="l"/>
                <a:tab pos="2495550" algn="l"/>
                <a:tab pos="3457575" algn="l"/>
                <a:tab pos="421322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6945" y="202921"/>
            <a:ext cx="3976211" cy="631583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3600" spc="-105" dirty="0"/>
              <a:t>Research</a:t>
            </a:r>
            <a:r>
              <a:rPr sz="3600" spc="20" dirty="0"/>
              <a:t> </a:t>
            </a:r>
            <a:r>
              <a:rPr sz="3600" dirty="0"/>
              <a:t>for</a:t>
            </a:r>
            <a:r>
              <a:rPr sz="3600" spc="25" dirty="0"/>
              <a:t> </a:t>
            </a:r>
            <a:r>
              <a:rPr sz="3600" spc="-10" dirty="0"/>
              <a:t>credit</a:t>
            </a:r>
            <a:endParaRPr lang="en-US" sz="3600" spc="-10" dirty="0">
              <a:cs typeface="Calibri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18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pic>
        <p:nvPicPr>
          <p:cNvPr id="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994" y="1077841"/>
            <a:ext cx="3888027" cy="123899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7" name="object 7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295253"/>
            <a:ext cx="3976211" cy="446917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400" spc="-105" dirty="0"/>
              <a:t>Research</a:t>
            </a:r>
            <a:r>
              <a:rPr sz="2400" spc="5" dirty="0"/>
              <a:t> </a:t>
            </a:r>
            <a:r>
              <a:rPr sz="2400" dirty="0"/>
              <a:t>for</a:t>
            </a:r>
            <a:r>
              <a:rPr sz="2400" spc="-10" dirty="0"/>
              <a:t> transcript</a:t>
            </a:r>
            <a:r>
              <a:rPr sz="2400" dirty="0"/>
              <a:t> </a:t>
            </a:r>
            <a:r>
              <a:rPr sz="2400" spc="-10" dirty="0"/>
              <a:t>notation</a:t>
            </a:r>
            <a:endParaRPr lang="en-US" sz="2400" spc="-1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19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8672" y="1401572"/>
            <a:ext cx="3842491" cy="58171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264475"/>
            <a:ext cx="3976211" cy="508473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800" spc="-10" dirty="0"/>
              <a:t>Outline</a:t>
            </a:r>
            <a:r>
              <a:rPr sz="2800" spc="-5" dirty="0"/>
              <a:t> </a:t>
            </a:r>
            <a:r>
              <a:rPr sz="2800" dirty="0"/>
              <a:t>of</a:t>
            </a:r>
            <a:r>
              <a:rPr sz="2800" spc="5" dirty="0"/>
              <a:t> </a:t>
            </a:r>
            <a:r>
              <a:rPr sz="2800" spc="-20" dirty="0"/>
              <a:t>Talk</a:t>
            </a:r>
            <a:endParaRPr lang="en-US" sz="2800" spc="-20" dirty="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010" y="948341"/>
            <a:ext cx="3237865" cy="2163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182245" algn="l"/>
              </a:tabLst>
            </a:pPr>
            <a:r>
              <a:rPr sz="1100" dirty="0">
                <a:solidFill>
                  <a:srgbClr val="3333B2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1100" spc="-45" dirty="0">
                <a:solidFill>
                  <a:srgbClr val="3333B2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dirty="0">
                <a:solidFill>
                  <a:srgbClr val="3333B2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1100" spc="-45" dirty="0">
                <a:solidFill>
                  <a:srgbClr val="3333B2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Font typeface="Arial"/>
              <a:buAutoNum type="arabicPeriod"/>
            </a:pPr>
            <a:endParaRPr sz="10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sz="1100" spc="-60" dirty="0">
                <a:solidFill>
                  <a:srgbClr val="3333B2"/>
                </a:solidFill>
                <a:latin typeface="Arial"/>
                <a:cs typeface="Arial"/>
                <a:hlinkClick r:id="rId3" action="ppaction://hlinksldjump"/>
              </a:rPr>
              <a:t>Coursework,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spc="-35" dirty="0">
                <a:solidFill>
                  <a:srgbClr val="3333B2"/>
                </a:solidFill>
                <a:latin typeface="Arial"/>
                <a:cs typeface="Arial"/>
                <a:hlinkClick r:id="rId3" action="ppaction://hlinksldjump"/>
              </a:rPr>
              <a:t>Preparation,</a:t>
            </a:r>
            <a:r>
              <a:rPr sz="1100" dirty="0">
                <a:solidFill>
                  <a:srgbClr val="3333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spc="-45" dirty="0">
                <a:solidFill>
                  <a:srgbClr val="3333B2"/>
                </a:solidFill>
                <a:latin typeface="Arial"/>
                <a:cs typeface="Arial"/>
                <a:hlinkClick r:id="rId3" action="ppaction://hlinksldjump"/>
              </a:rPr>
              <a:t>and</a:t>
            </a:r>
            <a:r>
              <a:rPr sz="1100" dirty="0">
                <a:solidFill>
                  <a:srgbClr val="3333B2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  <a:hlinkClick r:id="rId3" action="ppaction://hlinksldjump"/>
              </a:rPr>
              <a:t>Pathways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Font typeface="Arial"/>
              <a:buAutoNum type="arabicPeriod"/>
            </a:pPr>
            <a:endParaRPr sz="10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sz="1100" spc="-95" dirty="0">
                <a:solidFill>
                  <a:srgbClr val="3333B2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1100" spc="25" dirty="0">
                <a:solidFill>
                  <a:srgbClr val="3333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spc="-45" dirty="0">
                <a:solidFill>
                  <a:srgbClr val="3333B2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1100" spc="25" dirty="0">
                <a:solidFill>
                  <a:srgbClr val="3333B2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Font typeface="Arial"/>
              <a:buAutoNum type="arabicPeriod"/>
            </a:pPr>
            <a:endParaRPr sz="10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sz="1100" spc="-95" dirty="0">
                <a:solidFill>
                  <a:srgbClr val="3333B2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1100" spc="65" dirty="0">
                <a:solidFill>
                  <a:srgbClr val="3333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dirty="0">
                <a:solidFill>
                  <a:srgbClr val="3333B2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1100" spc="65" dirty="0">
                <a:solidFill>
                  <a:srgbClr val="3333B2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1100">
              <a:latin typeface="Arial"/>
              <a:cs typeface="Arial"/>
            </a:endParaRPr>
          </a:p>
          <a:p>
            <a:pPr marL="220345" marR="659765">
              <a:lnSpc>
                <a:spcPct val="102600"/>
              </a:lnSpc>
            </a:pPr>
            <a:r>
              <a:rPr sz="1100" spc="-90" dirty="0">
                <a:latin typeface="Arial"/>
                <a:cs typeface="Arial"/>
                <a:hlinkClick r:id="rId8" action="ppaction://hlinksldjump"/>
              </a:rPr>
              <a:t>Research</a:t>
            </a:r>
            <a:r>
              <a:rPr sz="1100" spc="30" dirty="0">
                <a:latin typeface="Arial"/>
                <a:cs typeface="Arial"/>
                <a:hlinkClick r:id="rId8" action="ppaction://hlinksldjump"/>
              </a:rPr>
              <a:t> </a:t>
            </a:r>
            <a:r>
              <a:rPr sz="1100" spc="-30" dirty="0">
                <a:latin typeface="Arial"/>
                <a:cs typeface="Arial"/>
                <a:hlinkClick r:id="rId8" action="ppaction://hlinksldjump"/>
              </a:rPr>
              <a:t>For</a:t>
            </a:r>
            <a:r>
              <a:rPr sz="1100" spc="30" dirty="0">
                <a:latin typeface="Arial"/>
                <a:cs typeface="Arial"/>
                <a:hlinkClick r:id="rId8" action="ppaction://hlinksldjump"/>
              </a:rPr>
              <a:t> </a:t>
            </a:r>
            <a:r>
              <a:rPr sz="1100" spc="-20" dirty="0">
                <a:latin typeface="Arial"/>
                <a:cs typeface="Arial"/>
                <a:hlinkClick r:id="rId8" action="ppaction://hlinksldjump"/>
              </a:rPr>
              <a:t>Credit/Transcript</a:t>
            </a:r>
            <a:r>
              <a:rPr sz="1100" spc="35" dirty="0">
                <a:latin typeface="Arial"/>
                <a:cs typeface="Arial"/>
                <a:hlinkClick r:id="rId8" action="ppaction://hlinksldjump"/>
              </a:rPr>
              <a:t> </a:t>
            </a:r>
            <a:r>
              <a:rPr sz="1100" spc="-10" dirty="0">
                <a:latin typeface="Arial"/>
                <a:cs typeface="Arial"/>
                <a:hlinkClick r:id="rId8" action="ppaction://hlinksldjump"/>
              </a:rPr>
              <a:t>Notation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  <a:hlinkClick r:id="rId9" action="ppaction://hlinksldjump"/>
              </a:rPr>
              <a:t>Research</a:t>
            </a:r>
            <a:r>
              <a:rPr sz="1100" spc="10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30" dirty="0">
                <a:latin typeface="Arial"/>
                <a:cs typeface="Arial"/>
                <a:hlinkClick r:id="rId9" action="ppaction://hlinksldjump"/>
              </a:rPr>
              <a:t>For</a:t>
            </a:r>
            <a:r>
              <a:rPr sz="1100" spc="-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spc="-25" dirty="0">
                <a:latin typeface="Arial"/>
                <a:cs typeface="Arial"/>
                <a:hlinkClick r:id="rId9" action="ppaction://hlinksldjump"/>
              </a:rPr>
              <a:t>Pay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 startAt="5"/>
              <a:tabLst>
                <a:tab pos="182245" algn="l"/>
              </a:tabLst>
            </a:pPr>
            <a:r>
              <a:rPr sz="1100" spc="-25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Applying</a:t>
            </a:r>
            <a:r>
              <a:rPr sz="1100" spc="2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1100" spc="2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spc="-6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Economics</a:t>
            </a:r>
            <a:r>
              <a:rPr sz="1100" spc="2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spc="-35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Department</a:t>
            </a:r>
            <a:r>
              <a:rPr sz="1100" spc="2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spc="-45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1100" spc="2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spc="-20" dirty="0">
                <a:solidFill>
                  <a:srgbClr val="3333B2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Font typeface="Arial"/>
              <a:buAutoNum type="arabicPeriod" startAt="5"/>
            </a:pPr>
            <a:endParaRPr sz="105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AutoNum type="arabicPeriod" startAt="5"/>
              <a:tabLst>
                <a:tab pos="182245" algn="l"/>
              </a:tabLst>
            </a:pPr>
            <a:r>
              <a:rPr sz="1100" spc="-25" dirty="0">
                <a:solidFill>
                  <a:srgbClr val="3333B2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333" cy="113664"/>
            <a:chOff x="0" y="3342919"/>
            <a:chExt cx="4608333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8501" y="342933"/>
            <a:ext cx="3868181" cy="264590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20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6422" y="916039"/>
            <a:ext cx="1885229" cy="15240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4614" y="505183"/>
            <a:ext cx="1862644" cy="192647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294" y="2649853"/>
            <a:ext cx="32175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65" dirty="0">
                <a:latin typeface="Courier New"/>
                <a:cs typeface="Courier New"/>
                <a:hlinkClick r:id="rId10"/>
              </a:rPr>
              <a:t>https://cssh.northeastern.edu/research/honors-</a:t>
            </a:r>
            <a:r>
              <a:rPr sz="800" spc="-50" dirty="0">
                <a:latin typeface="Courier New"/>
                <a:cs typeface="Courier New"/>
                <a:hlinkClick r:id="rId10"/>
              </a:rPr>
              <a:t>in-</a:t>
            </a:r>
            <a:r>
              <a:rPr sz="800" spc="-55" dirty="0">
                <a:latin typeface="Courier New"/>
                <a:cs typeface="Courier New"/>
                <a:hlinkClick r:id="rId10"/>
              </a:rPr>
              <a:t>the-</a:t>
            </a:r>
            <a:r>
              <a:rPr sz="800" spc="-45" dirty="0">
                <a:latin typeface="Courier New"/>
                <a:cs typeface="Courier New"/>
                <a:hlinkClick r:id="rId10"/>
              </a:rPr>
              <a:t>major/</a:t>
            </a:r>
            <a:endParaRPr sz="800">
              <a:latin typeface="Courier New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2" name="object 12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21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213954"/>
            <a:ext cx="3888104" cy="46609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Research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For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Pay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xfrm>
            <a:off x="95161" y="3325175"/>
            <a:ext cx="6096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22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pc="-105" dirty="0"/>
              <a:t>Research</a:t>
            </a:r>
            <a:r>
              <a:rPr spc="20" dirty="0"/>
              <a:t> </a:t>
            </a:r>
            <a:r>
              <a:rPr dirty="0"/>
              <a:t>for</a:t>
            </a:r>
            <a:r>
              <a:rPr spc="25" dirty="0"/>
              <a:t> </a:t>
            </a:r>
            <a:r>
              <a:rPr spc="-25" dirty="0"/>
              <a:t>pay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23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957" y="1257120"/>
            <a:ext cx="3836035" cy="974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4629" indent="-177165">
              <a:lnSpc>
                <a:spcPts val="1260"/>
              </a:lnSpc>
              <a:spcBef>
                <a:spcPts val="90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30" dirty="0">
                <a:latin typeface="Arial"/>
                <a:cs typeface="Arial"/>
              </a:rPr>
              <a:t>There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increasing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number</a:t>
            </a:r>
            <a:r>
              <a:rPr sz="1100" dirty="0">
                <a:latin typeface="Arial"/>
                <a:cs typeface="Arial"/>
              </a:rPr>
              <a:t> of </a:t>
            </a:r>
            <a:r>
              <a:rPr sz="1100" spc="-25" dirty="0">
                <a:latin typeface="Arial"/>
                <a:cs typeface="Arial"/>
              </a:rPr>
              <a:t>funding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sources</a:t>
            </a:r>
            <a:r>
              <a:rPr sz="1100" dirty="0">
                <a:latin typeface="Arial"/>
                <a:cs typeface="Arial"/>
              </a:rPr>
              <a:t> to </a:t>
            </a:r>
            <a:r>
              <a:rPr sz="1100" spc="-10" dirty="0">
                <a:latin typeface="Arial"/>
                <a:cs typeface="Arial"/>
              </a:rPr>
              <a:t>support</a:t>
            </a:r>
            <a:endParaRPr sz="1100">
              <a:latin typeface="Arial"/>
              <a:cs typeface="Arial"/>
            </a:endParaRPr>
          </a:p>
          <a:p>
            <a:pPr marL="214629">
              <a:lnSpc>
                <a:spcPts val="1260"/>
              </a:lnSpc>
            </a:pPr>
            <a:r>
              <a:rPr sz="1100" i="1" spc="-25" dirty="0">
                <a:latin typeface="Arial"/>
                <a:cs typeface="Arial"/>
              </a:rPr>
              <a:t>paid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i="1" spc="-45" dirty="0">
                <a:latin typeface="Arial"/>
                <a:cs typeface="Arial"/>
              </a:rPr>
              <a:t>stipended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undergraduate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dirty="0">
                <a:latin typeface="Arial"/>
                <a:cs typeface="Arial"/>
              </a:rPr>
              <a:t> at</a:t>
            </a:r>
            <a:r>
              <a:rPr sz="1100" spc="-10" dirty="0">
                <a:latin typeface="Arial"/>
                <a:cs typeface="Arial"/>
              </a:rPr>
              <a:t> Northeastern</a:t>
            </a:r>
            <a:endParaRPr sz="1100">
              <a:latin typeface="Arial"/>
              <a:cs typeface="Arial"/>
            </a:endParaRPr>
          </a:p>
          <a:p>
            <a:pPr marL="492125" lvl="1" indent="-168275">
              <a:lnSpc>
                <a:spcPts val="1200"/>
              </a:lnSpc>
              <a:spcBef>
                <a:spcPts val="175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dirty="0">
                <a:latin typeface="Arial"/>
                <a:cs typeface="Arial"/>
              </a:rPr>
              <a:t>At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university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level: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PEAK </a:t>
            </a:r>
            <a:r>
              <a:rPr sz="1000" spc="-10" dirty="0">
                <a:latin typeface="Arial"/>
                <a:cs typeface="Arial"/>
              </a:rPr>
              <a:t>awards</a:t>
            </a:r>
            <a:endParaRPr sz="1000">
              <a:latin typeface="Arial"/>
              <a:cs typeface="Arial"/>
            </a:endParaRPr>
          </a:p>
          <a:p>
            <a:pPr marL="492125" lvl="1" indent="-168275">
              <a:lnSpc>
                <a:spcPts val="1195"/>
              </a:lnSpc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dirty="0">
                <a:latin typeface="Arial"/>
                <a:cs typeface="Arial"/>
              </a:rPr>
              <a:t>At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college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level: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Undergraduate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Research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Initiative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awards</a:t>
            </a:r>
            <a:endParaRPr sz="1000">
              <a:latin typeface="Arial"/>
              <a:cs typeface="Arial"/>
            </a:endParaRPr>
          </a:p>
          <a:p>
            <a:pPr marL="492125" marR="293370" lvl="1" indent="-168275">
              <a:lnSpc>
                <a:spcPts val="1200"/>
              </a:lnSpc>
              <a:spcBef>
                <a:spcPts val="35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dirty="0">
                <a:latin typeface="Arial"/>
                <a:cs typeface="Arial"/>
              </a:rPr>
              <a:t>At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departmental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level: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Economics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Department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Radivonyk </a:t>
            </a:r>
            <a:r>
              <a:rPr sz="1000" spc="-30" dirty="0">
                <a:latin typeface="Arial"/>
                <a:cs typeface="Arial"/>
              </a:rPr>
              <a:t>Fund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Awards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Research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37648"/>
            <a:ext cx="4608333" cy="113664"/>
            <a:chOff x="0" y="3342919"/>
            <a:chExt cx="4608333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326031"/>
            <a:ext cx="3976211" cy="38536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800" spc="-45" dirty="0"/>
              <a:t>Northeastern</a:t>
            </a:r>
            <a:r>
              <a:rPr sz="1800" spc="-5" dirty="0"/>
              <a:t> </a:t>
            </a:r>
            <a:r>
              <a:rPr sz="1600" spc="-35" dirty="0"/>
              <a:t>University</a:t>
            </a:r>
            <a:r>
              <a:rPr sz="2000" dirty="0"/>
              <a:t> </a:t>
            </a:r>
            <a:r>
              <a:rPr sz="1800" dirty="0"/>
              <a:t>PEAK</a:t>
            </a:r>
            <a:r>
              <a:rPr sz="1800" spc="-5" dirty="0"/>
              <a:t> </a:t>
            </a:r>
            <a:r>
              <a:rPr sz="1800" spc="-10" dirty="0"/>
              <a:t>Awards</a:t>
            </a:r>
            <a:endParaRPr lang="en-US" sz="1800" spc="-10">
              <a:cs typeface="Calibri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24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994" y="775410"/>
            <a:ext cx="3887887" cy="17021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7294" y="2696234"/>
            <a:ext cx="3850004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sz="800" spc="-65" dirty="0">
                <a:latin typeface="Courier New"/>
                <a:cs typeface="Courier New"/>
                <a:hlinkClick r:id="rId9"/>
              </a:rPr>
              <a:t>https://undergraduate.northeastern.edu/research/research-</a:t>
            </a:r>
            <a:r>
              <a:rPr sz="800" spc="-60" dirty="0">
                <a:latin typeface="Courier New"/>
                <a:cs typeface="Courier New"/>
                <a:hlinkClick r:id="rId9"/>
              </a:rPr>
              <a:t>opportunities/</a:t>
            </a:r>
            <a:r>
              <a:rPr sz="800" spc="-60" dirty="0">
                <a:latin typeface="Courier New"/>
                <a:cs typeface="Courier New"/>
              </a:rPr>
              <a:t> </a:t>
            </a:r>
            <a:r>
              <a:rPr sz="800" spc="-10" dirty="0">
                <a:latin typeface="Courier New"/>
                <a:cs typeface="Courier New"/>
                <a:hlinkClick r:id="rId9"/>
              </a:rPr>
              <a:t>resources/</a:t>
            </a:r>
            <a:endParaRPr sz="80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342919"/>
            <a:ext cx="4608333" cy="118934"/>
            <a:chOff x="0" y="3342919"/>
            <a:chExt cx="4608333" cy="118934"/>
          </a:xfrm>
        </p:grpSpPr>
        <p:sp>
          <p:nvSpPr>
            <p:cNvPr id="7" name="object 7"/>
            <p:cNvSpPr/>
            <p:nvPr/>
          </p:nvSpPr>
          <p:spPr>
            <a:xfrm>
              <a:off x="0" y="334818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356808"/>
            <a:ext cx="3976211" cy="323807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600" spc="-45" dirty="0"/>
              <a:t>Northeastern</a:t>
            </a:r>
            <a:r>
              <a:rPr sz="1600" spc="-5" dirty="0"/>
              <a:t> </a:t>
            </a:r>
            <a:r>
              <a:rPr sz="1600" spc="-35" dirty="0"/>
              <a:t>University</a:t>
            </a:r>
            <a:r>
              <a:rPr sz="1600" dirty="0"/>
              <a:t> PEAK</a:t>
            </a:r>
            <a:r>
              <a:rPr sz="1400" spc="-5" dirty="0"/>
              <a:t> </a:t>
            </a:r>
            <a:r>
              <a:rPr sz="1600" spc="-10" dirty="0"/>
              <a:t>Awards</a:t>
            </a:r>
            <a:endParaRPr lang="en-US" sz="1600" spc="-1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xfrm>
            <a:off x="95161" y="3331507"/>
            <a:ext cx="6096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25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64432" y="669287"/>
            <a:ext cx="3883660" cy="2410460"/>
            <a:chOff x="364432" y="669287"/>
            <a:chExt cx="3883660" cy="2410460"/>
          </a:xfrm>
        </p:grpSpPr>
        <p:pic>
          <p:nvPicPr>
            <p:cNvPr id="5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432" y="669287"/>
              <a:ext cx="1935029" cy="24099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995" y="849221"/>
              <a:ext cx="1943963" cy="222069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3342919"/>
            <a:ext cx="4608333" cy="113664"/>
            <a:chOff x="0" y="3342919"/>
            <a:chExt cx="4608333" cy="113664"/>
          </a:xfrm>
        </p:grpSpPr>
        <p:sp>
          <p:nvSpPr>
            <p:cNvPr id="8" name="object 8"/>
            <p:cNvSpPr/>
            <p:nvPr/>
          </p:nvSpPr>
          <p:spPr>
            <a:xfrm>
              <a:off x="0" y="3349287"/>
              <a:ext cx="1111630" cy="107295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326031"/>
            <a:ext cx="3976211" cy="38536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000" spc="-45" dirty="0"/>
              <a:t>Northeastern</a:t>
            </a:r>
            <a:r>
              <a:rPr sz="2000" spc="-5" dirty="0"/>
              <a:t> </a:t>
            </a:r>
            <a:r>
              <a:rPr sz="2000" spc="-35" dirty="0"/>
              <a:t>University</a:t>
            </a:r>
            <a:r>
              <a:rPr sz="2000" dirty="0"/>
              <a:t> PEAK</a:t>
            </a:r>
            <a:r>
              <a:rPr sz="2000" spc="-5" dirty="0"/>
              <a:t> </a:t>
            </a:r>
            <a:r>
              <a:rPr sz="2000" spc="-10" dirty="0"/>
              <a:t>Awards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95161" y="3323215"/>
            <a:ext cx="6858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26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1894" y="1250605"/>
            <a:ext cx="3743325" cy="866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1100" spc="-60" dirty="0">
                <a:latin typeface="Arial"/>
                <a:cs typeface="Arial"/>
              </a:rPr>
              <a:t>Deadlines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depend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award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desired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semester.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example,</a:t>
            </a:r>
            <a:endParaRPr sz="1100">
              <a:latin typeface="Arial"/>
              <a:cs typeface="Arial"/>
            </a:endParaRPr>
          </a:p>
          <a:p>
            <a:pPr marL="314960" indent="-17780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35" dirty="0">
                <a:latin typeface="Arial"/>
                <a:cs typeface="Arial"/>
              </a:rPr>
              <a:t>Ascent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(up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$1,000)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due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4/1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summer</a:t>
            </a:r>
            <a:endParaRPr sz="1100">
              <a:latin typeface="Arial"/>
              <a:cs typeface="Arial"/>
            </a:endParaRPr>
          </a:p>
          <a:p>
            <a:pPr marL="314960" indent="-17780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20" dirty="0">
                <a:latin typeface="Arial"/>
                <a:cs typeface="Arial"/>
              </a:rPr>
              <a:t>Summit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(up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$3,000)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due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4/1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summer</a:t>
            </a:r>
            <a:endParaRPr sz="1100">
              <a:latin typeface="Arial"/>
              <a:cs typeface="Arial"/>
            </a:endParaRPr>
          </a:p>
          <a:p>
            <a:pPr marL="314960" indent="-17780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25" dirty="0">
                <a:latin typeface="Arial"/>
                <a:cs typeface="Arial"/>
              </a:rPr>
              <a:t>Trail-</a:t>
            </a:r>
            <a:r>
              <a:rPr sz="1100" spc="-50" dirty="0">
                <a:latin typeface="Arial"/>
                <a:cs typeface="Arial"/>
              </a:rPr>
              <a:t>blazer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(up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$5,000)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due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3/5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summer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37" y="149483"/>
            <a:ext cx="3812695" cy="38536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105" dirty="0"/>
              <a:t>CSSH</a:t>
            </a:r>
            <a:r>
              <a:rPr sz="1400" spc="10" dirty="0"/>
              <a:t> </a:t>
            </a:r>
            <a:r>
              <a:rPr sz="1400" spc="-60" dirty="0"/>
              <a:t>Undergraduate</a:t>
            </a:r>
            <a:r>
              <a:rPr sz="2000" spc="20" dirty="0"/>
              <a:t> </a:t>
            </a:r>
            <a:r>
              <a:rPr sz="1400" spc="-105" dirty="0"/>
              <a:t>Research</a:t>
            </a:r>
            <a:r>
              <a:rPr sz="1600" spc="15" dirty="0"/>
              <a:t> </a:t>
            </a:r>
            <a:r>
              <a:rPr sz="1400" dirty="0"/>
              <a:t>Initiative</a:t>
            </a:r>
            <a:r>
              <a:rPr sz="1400" spc="15" dirty="0"/>
              <a:t> </a:t>
            </a:r>
            <a:r>
              <a:rPr sz="1400" spc="-10" dirty="0"/>
              <a:t>Awards</a:t>
            </a:r>
            <a:endParaRPr lang="en-US" sz="1400" spc="-1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27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024" y="561348"/>
            <a:ext cx="3485132" cy="26461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341419"/>
            <a:ext cx="3976211" cy="354584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600" spc="-105" dirty="0"/>
              <a:t>CSSH</a:t>
            </a:r>
            <a:r>
              <a:rPr sz="1600" spc="10" dirty="0"/>
              <a:t> </a:t>
            </a:r>
            <a:r>
              <a:rPr sz="1600" spc="-60" dirty="0"/>
              <a:t>Undergraduate</a:t>
            </a:r>
            <a:r>
              <a:rPr sz="1600" spc="20" dirty="0"/>
              <a:t> </a:t>
            </a:r>
            <a:r>
              <a:rPr sz="1600" spc="-105" dirty="0"/>
              <a:t>Research</a:t>
            </a:r>
            <a:r>
              <a:rPr sz="1800" spc="15" dirty="0"/>
              <a:t> </a:t>
            </a:r>
            <a:r>
              <a:rPr sz="1600" dirty="0"/>
              <a:t>Initiative</a:t>
            </a:r>
            <a:r>
              <a:rPr sz="1600" spc="15" dirty="0"/>
              <a:t> </a:t>
            </a:r>
            <a:r>
              <a:rPr sz="1600" spc="-10" dirty="0"/>
              <a:t>Awards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28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4518" y="697812"/>
            <a:ext cx="3861435" cy="2021839"/>
            <a:chOff x="374518" y="697812"/>
            <a:chExt cx="3861435" cy="2021839"/>
          </a:xfrm>
        </p:grpSpPr>
        <p:pic>
          <p:nvPicPr>
            <p:cNvPr id="5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518" y="697812"/>
              <a:ext cx="1922073" cy="2006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6145" y="1071642"/>
              <a:ext cx="1919613" cy="164746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7294" y="2912680"/>
            <a:ext cx="34798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65" dirty="0">
                <a:latin typeface="Courier New"/>
                <a:cs typeface="Courier New"/>
                <a:hlinkClick r:id="rId10"/>
              </a:rPr>
              <a:t>https://cssh.northeastern.edu/undergraduate-</a:t>
            </a:r>
            <a:r>
              <a:rPr sz="800" spc="-60" dirty="0">
                <a:latin typeface="Courier New"/>
                <a:cs typeface="Courier New"/>
                <a:hlinkClick r:id="rId10"/>
              </a:rPr>
              <a:t>research-</a:t>
            </a:r>
            <a:r>
              <a:rPr sz="800" spc="-55" dirty="0">
                <a:latin typeface="Courier New"/>
                <a:cs typeface="Courier New"/>
                <a:hlinkClick r:id="rId10"/>
              </a:rPr>
              <a:t>initiative/</a:t>
            </a:r>
            <a:endParaRPr sz="800">
              <a:latin typeface="Courier New"/>
              <a:cs typeface="Courier Ne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26373" y="3300716"/>
            <a:ext cx="4634568" cy="155867"/>
            <a:chOff x="0" y="3342919"/>
            <a:chExt cx="4608195" cy="113664"/>
          </a:xfrm>
        </p:grpSpPr>
        <p:sp>
          <p:nvSpPr>
            <p:cNvPr id="9" name="object 9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93347"/>
            <a:ext cx="4608195" cy="575479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59690" rIns="0" bIns="0" rtlCol="0">
            <a:spAutoFit/>
          </a:bodyPr>
          <a:lstStyle/>
          <a:p>
            <a:pPr marL="107950" marR="657860">
              <a:lnSpc>
                <a:spcPct val="106700"/>
              </a:lnSpc>
              <a:spcBef>
                <a:spcPts val="470"/>
              </a:spcBef>
            </a:pPr>
            <a:r>
              <a:rPr sz="1600" spc="-65" dirty="0"/>
              <a:t>Economics</a:t>
            </a:r>
            <a:r>
              <a:rPr sz="1600" spc="-15" dirty="0"/>
              <a:t> </a:t>
            </a:r>
            <a:r>
              <a:rPr sz="1600" spc="-35" dirty="0"/>
              <a:t>Department</a:t>
            </a:r>
            <a:r>
              <a:rPr sz="1600" spc="-15" dirty="0"/>
              <a:t> </a:t>
            </a:r>
            <a:r>
              <a:rPr sz="1600" spc="-50" dirty="0" err="1"/>
              <a:t>Radivonyk</a:t>
            </a:r>
            <a:r>
              <a:rPr sz="1600" spc="-15" dirty="0"/>
              <a:t> </a:t>
            </a:r>
            <a:r>
              <a:rPr sz="1600" spc="-40" dirty="0"/>
              <a:t>Fund</a:t>
            </a:r>
            <a:br>
              <a:rPr lang="en-US" sz="1600" spc="-40" dirty="0"/>
            </a:br>
            <a:r>
              <a:rPr lang="en-US" sz="1600" spc="-15" dirty="0"/>
              <a:t> </a:t>
            </a:r>
            <a:r>
              <a:rPr sz="1600" spc="-70" dirty="0"/>
              <a:t>Awards</a:t>
            </a:r>
            <a:r>
              <a:rPr sz="1600" spc="-15" dirty="0"/>
              <a:t> </a:t>
            </a:r>
            <a:r>
              <a:rPr sz="1600" spc="-25" dirty="0"/>
              <a:t>for </a:t>
            </a:r>
            <a:r>
              <a:rPr sz="1600" spc="-10" dirty="0"/>
              <a:t>Research</a:t>
            </a:r>
            <a:endParaRPr lang="en-US" sz="1600" spc="-1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29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957" y="1224570"/>
            <a:ext cx="3796665" cy="11186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4629" marR="31115" indent="-177165" algn="just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45" dirty="0">
                <a:latin typeface="Arial"/>
                <a:cs typeface="Arial"/>
              </a:rPr>
              <a:t>Radivonyk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Fund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intended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support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undergraduate 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PlusOne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economics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department</a:t>
            </a:r>
            <a:endParaRPr sz="1100" dirty="0">
              <a:latin typeface="Arial"/>
              <a:cs typeface="Arial"/>
            </a:endParaRPr>
          </a:p>
          <a:p>
            <a:pPr marL="214629" marR="30480" indent="-17716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lang="en-US" sz="1100" spc="-35" dirty="0">
                <a:latin typeface="Arial"/>
                <a:cs typeface="Arial"/>
              </a:rPr>
              <a:t>A</a:t>
            </a:r>
            <a:r>
              <a:rPr sz="1100" spc="-35" dirty="0">
                <a:latin typeface="Arial"/>
                <a:cs typeface="Arial"/>
              </a:rPr>
              <a:t>pplications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relatively</a:t>
            </a:r>
            <a:r>
              <a:rPr lang="en-US"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simple/straightforward</a:t>
            </a:r>
            <a:endParaRPr sz="1100" dirty="0">
              <a:latin typeface="Arial"/>
              <a:cs typeface="Arial"/>
            </a:endParaRPr>
          </a:p>
          <a:p>
            <a:pPr marL="214629" marR="120014" indent="-17716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20" dirty="0">
                <a:latin typeface="Arial"/>
                <a:cs typeface="Arial"/>
              </a:rPr>
              <a:t>Key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goal</a:t>
            </a:r>
            <a:r>
              <a:rPr sz="1100" dirty="0">
                <a:latin typeface="Arial"/>
                <a:cs typeface="Arial"/>
              </a:rPr>
              <a:t> is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initiation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research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collaborations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between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faculty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which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turn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applications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college </a:t>
            </a:r>
            <a:r>
              <a:rPr sz="1100" spc="-20" dirty="0">
                <a:latin typeface="Arial"/>
                <a:cs typeface="Arial"/>
              </a:rPr>
              <a:t>URI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awards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university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PEAK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awards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135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503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463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773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9152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213954"/>
            <a:ext cx="3888104" cy="46609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236345">
              <a:lnSpc>
                <a:spcPct val="100000"/>
              </a:lnSpc>
              <a:spcBef>
                <a:spcPts val="79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xfrm>
            <a:off x="95161" y="3337875"/>
            <a:ext cx="69101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3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137018"/>
            <a:ext cx="3888104" cy="658495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86360" rIns="0" bIns="0" rtlCol="0">
            <a:spAutoFit/>
          </a:bodyPr>
          <a:lstStyle/>
          <a:p>
            <a:pPr marL="1758314" marR="201930" indent="-1550035">
              <a:lnSpc>
                <a:spcPct val="106700"/>
              </a:lnSpc>
              <a:spcBef>
                <a:spcPts val="680"/>
              </a:spcBef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Applying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to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Economics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Department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30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219" y="127251"/>
            <a:ext cx="3970937" cy="446917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400" spc="-30" dirty="0"/>
              <a:t>Applying</a:t>
            </a:r>
            <a:r>
              <a:rPr sz="1400" spc="10" dirty="0"/>
              <a:t> </a:t>
            </a:r>
            <a:r>
              <a:rPr sz="1400" dirty="0"/>
              <a:t>to</a:t>
            </a:r>
            <a:r>
              <a:rPr sz="2400" spc="20" dirty="0"/>
              <a:t> </a:t>
            </a:r>
            <a:r>
              <a:rPr sz="1400" spc="-65" dirty="0"/>
              <a:t>Economics</a:t>
            </a:r>
            <a:r>
              <a:rPr sz="1400" spc="15" dirty="0"/>
              <a:t> </a:t>
            </a:r>
            <a:r>
              <a:rPr sz="1400" spc="-35" dirty="0"/>
              <a:t>Department</a:t>
            </a:r>
            <a:r>
              <a:rPr sz="1400" spc="15" dirty="0"/>
              <a:t> </a:t>
            </a:r>
            <a:r>
              <a:rPr sz="1400" spc="-55" dirty="0"/>
              <a:t>Radivonyk</a:t>
            </a:r>
            <a:r>
              <a:rPr sz="1400" spc="20" dirty="0"/>
              <a:t> </a:t>
            </a:r>
            <a:r>
              <a:rPr sz="1400" spc="-20" dirty="0"/>
              <a:t>Fund</a:t>
            </a:r>
            <a:endParaRPr lang="en-US" sz="1400" spc="-20"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31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1894" y="545094"/>
            <a:ext cx="3853179" cy="249850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75"/>
              </a:spcBef>
            </a:pPr>
            <a:r>
              <a:rPr sz="1100" spc="-30" dirty="0">
                <a:latin typeface="Arial"/>
                <a:cs typeface="Arial"/>
              </a:rPr>
              <a:t>Faculty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member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prepare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 joint </a:t>
            </a:r>
            <a:r>
              <a:rPr sz="1100" spc="-45" dirty="0">
                <a:latin typeface="Arial"/>
                <a:cs typeface="Arial"/>
              </a:rPr>
              <a:t>proposal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comprising:</a:t>
            </a:r>
            <a:endParaRPr sz="1100" dirty="0">
              <a:latin typeface="Arial"/>
              <a:cs typeface="Arial"/>
            </a:endParaRPr>
          </a:p>
          <a:p>
            <a:pPr marL="314960" indent="-17780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dirty="0">
                <a:latin typeface="Arial"/>
                <a:cs typeface="Arial"/>
              </a:rPr>
              <a:t>1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page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narrative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(single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spaced,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12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point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font)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of</a:t>
            </a:r>
            <a:endParaRPr sz="1100" dirty="0">
              <a:latin typeface="Arial"/>
              <a:cs typeface="Arial"/>
            </a:endParaRPr>
          </a:p>
          <a:p>
            <a:pPr marL="591820" lvl="1" indent="-168275">
              <a:lnSpc>
                <a:spcPts val="1200"/>
              </a:lnSpc>
              <a:spcBef>
                <a:spcPts val="175"/>
              </a:spcBef>
              <a:buClr>
                <a:srgbClr val="3333B2"/>
              </a:buClr>
              <a:buChar char="►"/>
              <a:tabLst>
                <a:tab pos="592455" algn="l"/>
              </a:tabLst>
            </a:pPr>
            <a:r>
              <a:rPr sz="1000" spc="-30" dirty="0">
                <a:latin typeface="Arial"/>
                <a:cs typeface="Arial"/>
              </a:rPr>
              <a:t>Description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research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project</a:t>
            </a:r>
            <a:endParaRPr sz="1000" dirty="0">
              <a:latin typeface="Arial"/>
              <a:cs typeface="Arial"/>
            </a:endParaRPr>
          </a:p>
          <a:p>
            <a:pPr marL="591820" lvl="1" indent="-168275">
              <a:lnSpc>
                <a:spcPts val="1195"/>
              </a:lnSpc>
              <a:buClr>
                <a:srgbClr val="3333B2"/>
              </a:buClr>
              <a:buChar char="►"/>
              <a:tabLst>
                <a:tab pos="592455" algn="l"/>
              </a:tabLst>
            </a:pPr>
            <a:r>
              <a:rPr sz="1000" spc="-65" dirty="0">
                <a:latin typeface="Arial"/>
                <a:cs typeface="Arial"/>
              </a:rPr>
              <a:t>Tasks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 </a:t>
            </a:r>
            <a:r>
              <a:rPr sz="1000" spc="-20" dirty="0">
                <a:latin typeface="Arial"/>
                <a:cs typeface="Arial"/>
              </a:rPr>
              <a:t>be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completed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by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student</a:t>
            </a:r>
            <a:endParaRPr sz="1000" dirty="0">
              <a:latin typeface="Arial"/>
              <a:cs typeface="Arial"/>
            </a:endParaRPr>
          </a:p>
          <a:p>
            <a:pPr marL="591820" lvl="1" indent="-168275">
              <a:lnSpc>
                <a:spcPts val="1195"/>
              </a:lnSpc>
              <a:buClr>
                <a:srgbClr val="3333B2"/>
              </a:buClr>
              <a:buChar char="►"/>
              <a:tabLst>
                <a:tab pos="592455" algn="l"/>
              </a:tabLst>
            </a:pPr>
            <a:r>
              <a:rPr sz="1000" spc="-20" dirty="0">
                <a:latin typeface="Arial"/>
                <a:cs typeface="Arial"/>
              </a:rPr>
              <a:t>Details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faculty </a:t>
            </a:r>
            <a:r>
              <a:rPr sz="1000" spc="-50" dirty="0">
                <a:latin typeface="Arial"/>
                <a:cs typeface="Arial"/>
              </a:rPr>
              <a:t>supervisory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role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(important)</a:t>
            </a:r>
            <a:endParaRPr sz="1000" dirty="0">
              <a:latin typeface="Arial"/>
              <a:cs typeface="Arial"/>
            </a:endParaRPr>
          </a:p>
          <a:p>
            <a:pPr marL="591820" marR="144145" lvl="1" indent="-168275">
              <a:lnSpc>
                <a:spcPts val="1200"/>
              </a:lnSpc>
              <a:spcBef>
                <a:spcPts val="35"/>
              </a:spcBef>
              <a:buClr>
                <a:srgbClr val="3333B2"/>
              </a:buClr>
              <a:buChar char="►"/>
              <a:tabLst>
                <a:tab pos="592455" algn="l"/>
              </a:tabLst>
            </a:pPr>
            <a:r>
              <a:rPr sz="1000" spc="-50" dirty="0">
                <a:latin typeface="Arial"/>
                <a:cs typeface="Arial"/>
              </a:rPr>
              <a:t>Deliverables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(strongly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suggested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deliverables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include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 </a:t>
            </a:r>
            <a:r>
              <a:rPr sz="1000" spc="-20" dirty="0">
                <a:latin typeface="Arial"/>
                <a:cs typeface="Arial"/>
              </a:rPr>
              <a:t>plan</a:t>
            </a:r>
            <a:r>
              <a:rPr sz="1000" dirty="0">
                <a:latin typeface="Arial"/>
                <a:cs typeface="Arial"/>
              </a:rPr>
              <a:t> to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apply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university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PEAK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awards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later semester)</a:t>
            </a:r>
            <a:endParaRPr sz="1000" dirty="0">
              <a:latin typeface="Arial"/>
              <a:cs typeface="Arial"/>
            </a:endParaRPr>
          </a:p>
          <a:p>
            <a:pPr marL="314960" marR="196850" indent="-177165">
              <a:lnSpc>
                <a:spcPct val="102699"/>
              </a:lnSpc>
              <a:spcBef>
                <a:spcPts val="270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20" dirty="0">
                <a:latin typeface="Arial"/>
                <a:cs typeface="Arial"/>
              </a:rPr>
              <a:t>Budget,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where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funding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can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used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pay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stipend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buy </a:t>
            </a:r>
            <a:r>
              <a:rPr sz="1100" spc="-10" dirty="0">
                <a:latin typeface="Arial"/>
                <a:cs typeface="Arial"/>
              </a:rPr>
              <a:t>data/supplies</a:t>
            </a:r>
            <a:endParaRPr sz="1100" dirty="0">
              <a:latin typeface="Arial"/>
              <a:cs typeface="Arial"/>
            </a:endParaRPr>
          </a:p>
          <a:p>
            <a:pPr marL="314960" marR="130175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sz="1100" spc="-45" dirty="0">
                <a:latin typeface="Arial"/>
                <a:cs typeface="Arial"/>
              </a:rPr>
              <a:t>Proposal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should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signed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faculty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member,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emailed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committee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Katie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Thorp </a:t>
            </a:r>
            <a:r>
              <a:rPr sz="1100" spc="-45" dirty="0">
                <a:latin typeface="Arial"/>
                <a:cs typeface="Arial"/>
              </a:rPr>
              <a:t>(</a:t>
            </a:r>
            <a:r>
              <a:rPr sz="1100" spc="-45" dirty="0">
                <a:latin typeface="Courier New"/>
                <a:cs typeface="Courier New"/>
              </a:rPr>
              <a:t>k.thorp@northeastern.edu</a:t>
            </a:r>
            <a:r>
              <a:rPr sz="1100" spc="-45" dirty="0"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314960" marR="276225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Char char="►"/>
              <a:tabLst>
                <a:tab pos="315595" algn="l"/>
              </a:tabLst>
            </a:pPr>
            <a:r>
              <a:rPr lang="en-US" sz="1100" spc="-45" dirty="0">
                <a:latin typeface="Arial"/>
                <a:cs typeface="Arial"/>
              </a:rPr>
              <a:t>Next d</a:t>
            </a:r>
            <a:r>
              <a:rPr sz="1100" spc="-45" dirty="0">
                <a:latin typeface="Arial"/>
                <a:cs typeface="Arial"/>
              </a:rPr>
              <a:t>eadline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</a:t>
            </a:r>
            <a:r>
              <a:rPr lang="en-US" sz="1100" dirty="0">
                <a:latin typeface="Arial"/>
                <a:cs typeface="Arial"/>
              </a:rPr>
              <a:t> TBD. 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333" cy="113664"/>
            <a:chOff x="0" y="3342919"/>
            <a:chExt cx="4608333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 anchor="t"/>
            <a:lstStyle/>
            <a:p>
              <a:endParaRPr sz="160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219009"/>
            <a:ext cx="3888104" cy="45339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32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233698"/>
            <a:ext cx="3976211" cy="570028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2800" dirty="0"/>
              <a:t>What</a:t>
            </a:r>
            <a:r>
              <a:rPr sz="3200" spc="-30" dirty="0"/>
              <a:t> </a:t>
            </a:r>
            <a:r>
              <a:rPr lang="en-US" sz="2800" dirty="0"/>
              <a:t>is </a:t>
            </a:r>
            <a:r>
              <a:rPr lang="en-US" sz="2800" spc="-10" dirty="0"/>
              <a:t>research</a:t>
            </a:r>
            <a:r>
              <a:rPr sz="3200" spc="-10" dirty="0"/>
              <a:t>?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4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464" y="1176940"/>
            <a:ext cx="3688079" cy="16808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0165" algn="just">
              <a:lnSpc>
                <a:spcPct val="100000"/>
              </a:lnSpc>
              <a:spcBef>
                <a:spcPts val="210"/>
              </a:spcBef>
            </a:pP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(noun)</a:t>
            </a:r>
            <a:endParaRPr sz="1100">
              <a:latin typeface="Arial"/>
              <a:cs typeface="Arial"/>
            </a:endParaRPr>
          </a:p>
          <a:p>
            <a:pPr marL="327660" marR="17780" algn="just">
              <a:lnSpc>
                <a:spcPct val="102600"/>
              </a:lnSpc>
              <a:spcBef>
                <a:spcPts val="75"/>
              </a:spcBef>
            </a:pP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systematic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investigation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into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and</a:t>
            </a:r>
            <a:r>
              <a:rPr sz="1100" i="1" spc="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study</a:t>
            </a:r>
            <a:r>
              <a:rPr sz="1100" i="1" spc="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2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materials </a:t>
            </a:r>
            <a:r>
              <a:rPr sz="1100" i="1" spc="-50" dirty="0">
                <a:latin typeface="Arial"/>
                <a:cs typeface="Arial"/>
              </a:rPr>
              <a:t>and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sources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 </a:t>
            </a:r>
            <a:r>
              <a:rPr sz="1100" i="1" spc="-50" dirty="0">
                <a:latin typeface="Arial"/>
                <a:cs typeface="Arial"/>
              </a:rPr>
              <a:t>order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to </a:t>
            </a:r>
            <a:r>
              <a:rPr sz="1100" i="1" spc="-50" dirty="0">
                <a:latin typeface="Arial"/>
                <a:cs typeface="Arial"/>
              </a:rPr>
              <a:t>establish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facts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0" dirty="0">
                <a:latin typeface="Arial"/>
                <a:cs typeface="Arial"/>
              </a:rPr>
              <a:t>and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60" dirty="0">
                <a:latin typeface="Arial"/>
                <a:cs typeface="Arial"/>
              </a:rPr>
              <a:t>reach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70" dirty="0">
                <a:latin typeface="Arial"/>
                <a:cs typeface="Arial"/>
              </a:rPr>
              <a:t>new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con- </a:t>
            </a:r>
            <a:r>
              <a:rPr sz="1100" i="1" spc="-10" dirty="0">
                <a:latin typeface="Arial"/>
                <a:cs typeface="Arial"/>
              </a:rPr>
              <a:t>clusions.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50800" algn="just">
              <a:lnSpc>
                <a:spcPct val="100000"/>
              </a:lnSpc>
              <a:spcBef>
                <a:spcPts val="5"/>
              </a:spcBef>
            </a:pPr>
            <a:r>
              <a:rPr sz="1100" spc="-65" dirty="0">
                <a:latin typeface="Arial"/>
                <a:cs typeface="Arial"/>
              </a:rPr>
              <a:t>Types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economics:</a:t>
            </a:r>
            <a:endParaRPr sz="1100">
              <a:latin typeface="Arial"/>
              <a:cs typeface="Arial"/>
            </a:endParaRPr>
          </a:p>
          <a:p>
            <a:pPr marL="327660" indent="-17780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Char char="►"/>
              <a:tabLst>
                <a:tab pos="328295" algn="l"/>
              </a:tabLst>
            </a:pPr>
            <a:r>
              <a:rPr sz="1100" spc="-10" dirty="0">
                <a:latin typeface="Arial"/>
                <a:cs typeface="Arial"/>
              </a:rPr>
              <a:t>Quantitative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  <a:p>
            <a:pPr marL="327660" indent="-17780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Char char="►"/>
              <a:tabLst>
                <a:tab pos="328295" algn="l"/>
              </a:tabLst>
            </a:pPr>
            <a:r>
              <a:rPr sz="1100" spc="-20" dirty="0">
                <a:latin typeface="Arial"/>
                <a:cs typeface="Arial"/>
              </a:rPr>
              <a:t>Qualitative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  <a:p>
            <a:pPr marL="327660" indent="-17780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Char char="►"/>
              <a:tabLst>
                <a:tab pos="328295" algn="l"/>
              </a:tabLst>
            </a:pPr>
            <a:r>
              <a:rPr sz="1100" spc="-30" dirty="0">
                <a:latin typeface="Arial"/>
                <a:cs typeface="Arial"/>
              </a:rPr>
              <a:t>Theoretical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407" y="526491"/>
            <a:ext cx="4197749" cy="570028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3200" dirty="0"/>
              <a:t>Why</a:t>
            </a:r>
            <a:r>
              <a:rPr lang="en-US" sz="3200" dirty="0"/>
              <a:t> do </a:t>
            </a:r>
            <a:r>
              <a:rPr lang="en-US" sz="3200" spc="-10" dirty="0"/>
              <a:t>research</a:t>
            </a:r>
            <a:r>
              <a:rPr sz="3200" spc="-10" dirty="0"/>
              <a:t>?</a:t>
            </a:r>
            <a:endParaRPr lang="en-US" sz="3200" spc="-10"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95161" y="3315891"/>
            <a:ext cx="6858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5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099" y="1380649"/>
            <a:ext cx="3832225" cy="12680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14629" indent="-177165">
              <a:lnSpc>
                <a:spcPct val="100000"/>
              </a:lnSpc>
              <a:spcBef>
                <a:spcPts val="275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40" dirty="0">
                <a:latin typeface="Arial"/>
                <a:cs typeface="Arial"/>
              </a:rPr>
              <a:t>Preparation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private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sector,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government,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policy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careers</a:t>
            </a:r>
            <a:endParaRPr sz="1100">
              <a:latin typeface="Arial"/>
              <a:cs typeface="Arial"/>
            </a:endParaRPr>
          </a:p>
          <a:p>
            <a:pPr marL="214629" marR="106045" indent="-177165">
              <a:lnSpc>
                <a:spcPts val="1200"/>
              </a:lnSpc>
              <a:spcBef>
                <a:spcPts val="315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40" dirty="0">
                <a:latin typeface="Arial"/>
                <a:cs typeface="Arial"/>
              </a:rPr>
              <a:t>Preparation</a:t>
            </a:r>
            <a:r>
              <a:rPr sz="1100" dirty="0">
                <a:latin typeface="Arial"/>
                <a:cs typeface="Arial"/>
              </a:rPr>
              <a:t> for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graduate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school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applications</a:t>
            </a:r>
            <a:r>
              <a:rPr sz="1100" dirty="0">
                <a:latin typeface="Arial"/>
                <a:cs typeface="Arial"/>
              </a:rPr>
              <a:t> in </a:t>
            </a:r>
            <a:r>
              <a:rPr sz="1100" spc="-65" dirty="0">
                <a:latin typeface="Arial"/>
                <a:cs typeface="Arial"/>
              </a:rPr>
              <a:t>economics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 </a:t>
            </a:r>
            <a:r>
              <a:rPr sz="1100" spc="-20" dirty="0">
                <a:latin typeface="Arial"/>
                <a:cs typeface="Arial"/>
              </a:rPr>
              <a:t>public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policy</a:t>
            </a:r>
            <a:endParaRPr sz="1100">
              <a:latin typeface="Arial"/>
              <a:cs typeface="Arial"/>
            </a:endParaRPr>
          </a:p>
          <a:p>
            <a:pPr marL="492125" marR="92075" lvl="1" indent="-168275">
              <a:lnSpc>
                <a:spcPct val="100000"/>
              </a:lnSpc>
              <a:spcBef>
                <a:spcPts val="150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25" dirty="0">
                <a:latin typeface="Arial"/>
                <a:cs typeface="Arial"/>
              </a:rPr>
              <a:t>For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economics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Ph.D.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programs: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research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can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pipeline</a:t>
            </a:r>
            <a:r>
              <a:rPr sz="1000" dirty="0">
                <a:latin typeface="Arial"/>
                <a:cs typeface="Arial"/>
              </a:rPr>
              <a:t> to </a:t>
            </a:r>
            <a:r>
              <a:rPr sz="1000" spc="-60" dirty="0">
                <a:latin typeface="Arial"/>
                <a:cs typeface="Arial"/>
              </a:rPr>
              <a:t>a </a:t>
            </a:r>
            <a:r>
              <a:rPr sz="1000" spc="-10" dirty="0">
                <a:latin typeface="Arial"/>
                <a:cs typeface="Arial"/>
              </a:rPr>
              <a:t>“pre-</a:t>
            </a:r>
            <a:r>
              <a:rPr sz="1000" dirty="0">
                <a:latin typeface="Arial"/>
                <a:cs typeface="Arial"/>
              </a:rPr>
              <a:t>doc”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position</a:t>
            </a:r>
            <a:endParaRPr sz="1000">
              <a:latin typeface="Arial"/>
              <a:cs typeface="Arial"/>
            </a:endParaRPr>
          </a:p>
          <a:p>
            <a:pPr marL="214629" marR="30480" indent="-177165">
              <a:lnSpc>
                <a:spcPct val="102600"/>
              </a:lnSpc>
              <a:spcBef>
                <a:spcPts val="315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55" dirty="0">
                <a:latin typeface="Arial"/>
                <a:cs typeface="Arial"/>
              </a:rPr>
              <a:t>Learn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more</a:t>
            </a:r>
            <a:r>
              <a:rPr sz="1100" spc="-10" dirty="0">
                <a:latin typeface="Arial"/>
                <a:cs typeface="Arial"/>
              </a:rPr>
              <a:t> about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your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preferences/what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you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want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with </a:t>
            </a:r>
            <a:r>
              <a:rPr sz="1100" spc="-25" dirty="0">
                <a:latin typeface="Arial"/>
                <a:cs typeface="Arial"/>
              </a:rPr>
              <a:t>your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life!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34626"/>
            <a:ext cx="4608333" cy="126123"/>
            <a:chOff x="0" y="3334626"/>
            <a:chExt cx="4608333" cy="126123"/>
          </a:xfrm>
        </p:grpSpPr>
        <p:sp>
          <p:nvSpPr>
            <p:cNvPr id="6" name="object 6"/>
            <p:cNvSpPr/>
            <p:nvPr/>
          </p:nvSpPr>
          <p:spPr>
            <a:xfrm>
              <a:off x="0" y="3334626"/>
              <a:ext cx="1390650" cy="126123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2499"/>
            <a:ext cx="4608195" cy="772712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62230" rIns="0" bIns="0" rtlCol="0">
            <a:spAutoFit/>
          </a:bodyPr>
          <a:lstStyle/>
          <a:p>
            <a:pPr marL="107950" marR="186690">
              <a:lnSpc>
                <a:spcPct val="106700"/>
              </a:lnSpc>
              <a:spcBef>
                <a:spcPts val="490"/>
              </a:spcBef>
            </a:pPr>
            <a:r>
              <a:rPr sz="2000" dirty="0"/>
              <a:t>T</a:t>
            </a:r>
            <a:r>
              <a:rPr sz="1800" dirty="0"/>
              <a:t>wo</a:t>
            </a:r>
            <a:r>
              <a:rPr sz="1800" spc="5" dirty="0"/>
              <a:t> </a:t>
            </a:r>
            <a:r>
              <a:rPr sz="1800" spc="-20" dirty="0"/>
              <a:t>main</a:t>
            </a:r>
            <a:r>
              <a:rPr sz="1800" spc="10" dirty="0"/>
              <a:t> </a:t>
            </a:r>
            <a:r>
              <a:rPr sz="1800" dirty="0"/>
              <a:t>“styles”</a:t>
            </a:r>
            <a:r>
              <a:rPr sz="1800" spc="15" dirty="0"/>
              <a:t> </a:t>
            </a:r>
            <a:r>
              <a:rPr sz="1800" dirty="0"/>
              <a:t>of</a:t>
            </a:r>
            <a:r>
              <a:rPr sz="1800" spc="10" dirty="0"/>
              <a:t> </a:t>
            </a:r>
            <a:r>
              <a:rPr sz="1800" spc="-95" dirty="0"/>
              <a:t>research</a:t>
            </a:r>
            <a:r>
              <a:rPr sz="2400" spc="10" dirty="0"/>
              <a:t> </a:t>
            </a:r>
            <a:r>
              <a:rPr sz="1600" spc="-30" dirty="0"/>
              <a:t>opportunities</a:t>
            </a:r>
            <a:r>
              <a:rPr sz="2000" spc="15" dirty="0"/>
              <a:t> </a:t>
            </a:r>
            <a:r>
              <a:rPr lang="en-US" sz="2000" spc="-110" dirty="0"/>
              <a:t>as </a:t>
            </a:r>
            <a:r>
              <a:rPr lang="en-US" sz="2000" spc="-25" dirty="0"/>
              <a:t>student</a:t>
            </a:r>
            <a:r>
              <a:rPr sz="2000" spc="15" dirty="0"/>
              <a:t> </a:t>
            </a:r>
            <a:r>
              <a:rPr sz="2000" spc="-25" dirty="0"/>
              <a:t>at </a:t>
            </a:r>
            <a:r>
              <a:rPr sz="2000" dirty="0"/>
              <a:t>a</a:t>
            </a:r>
            <a:r>
              <a:rPr sz="2000" spc="-35" dirty="0"/>
              <a:t> </a:t>
            </a:r>
            <a:r>
              <a:rPr sz="2000" spc="-10" dirty="0"/>
              <a:t>university</a:t>
            </a:r>
            <a:endParaRPr lang="en-US" sz="2000" spc="-10"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95161" y="3323215"/>
            <a:ext cx="6096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6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957" y="1068056"/>
            <a:ext cx="3754754" cy="166941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14629" indent="-177165">
              <a:lnSpc>
                <a:spcPct val="100000"/>
              </a:lnSpc>
              <a:spcBef>
                <a:spcPts val="285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50" dirty="0">
                <a:latin typeface="Arial"/>
                <a:cs typeface="Arial"/>
              </a:rPr>
              <a:t>Self-</a:t>
            </a:r>
            <a:r>
              <a:rPr sz="1100" spc="-35" dirty="0">
                <a:latin typeface="Arial"/>
                <a:cs typeface="Arial"/>
              </a:rPr>
              <a:t>directed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research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(with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mentor</a:t>
            </a:r>
            <a:r>
              <a:rPr sz="1100" dirty="0">
                <a:latin typeface="Arial"/>
                <a:cs typeface="Arial"/>
              </a:rPr>
              <a:t> 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instructor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guidance)</a:t>
            </a:r>
            <a:endParaRPr sz="1100">
              <a:latin typeface="Arial"/>
              <a:cs typeface="Arial"/>
            </a:endParaRPr>
          </a:p>
          <a:p>
            <a:pPr marL="492125" marR="30480" lvl="1" indent="-16827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65" dirty="0">
                <a:latin typeface="Arial"/>
                <a:cs typeface="Arial"/>
              </a:rPr>
              <a:t>Can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class,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for-</a:t>
            </a:r>
            <a:r>
              <a:rPr sz="1000" dirty="0">
                <a:latin typeface="Arial"/>
                <a:cs typeface="Arial"/>
              </a:rPr>
              <a:t>credit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(directed</a:t>
            </a:r>
            <a:r>
              <a:rPr sz="1000" spc="-10" dirty="0">
                <a:latin typeface="Arial"/>
                <a:cs typeface="Arial"/>
              </a:rPr>
              <a:t> study),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your </a:t>
            </a:r>
            <a:r>
              <a:rPr sz="1000" spc="-30" dirty="0">
                <a:latin typeface="Arial"/>
                <a:cs typeface="Arial"/>
              </a:rPr>
              <a:t>own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time</a:t>
            </a:r>
            <a:endParaRPr sz="1000">
              <a:latin typeface="Arial"/>
              <a:cs typeface="Arial"/>
            </a:endParaRPr>
          </a:p>
          <a:p>
            <a:pPr marL="492125" marR="108585" lvl="1" indent="-168275">
              <a:lnSpc>
                <a:spcPts val="1200"/>
              </a:lnSpc>
              <a:spcBef>
                <a:spcPts val="35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45" dirty="0">
                <a:latin typeface="Arial"/>
                <a:cs typeface="Arial"/>
              </a:rPr>
              <a:t>Generally: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ask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answer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your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own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question,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produce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your </a:t>
            </a:r>
            <a:r>
              <a:rPr sz="1000" spc="-30" dirty="0">
                <a:latin typeface="Arial"/>
                <a:cs typeface="Arial"/>
              </a:rPr>
              <a:t>own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paper</a:t>
            </a:r>
            <a:endParaRPr sz="1000">
              <a:latin typeface="Arial"/>
              <a:cs typeface="Arial"/>
            </a:endParaRPr>
          </a:p>
          <a:p>
            <a:pPr marL="492125" lvl="1" indent="-168275">
              <a:lnSpc>
                <a:spcPts val="1150"/>
              </a:lnSpc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65" dirty="0">
                <a:latin typeface="Arial"/>
                <a:cs typeface="Arial"/>
              </a:rPr>
              <a:t>Can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data-</a:t>
            </a:r>
            <a:r>
              <a:rPr sz="1000" spc="-10" dirty="0">
                <a:latin typeface="Arial"/>
                <a:cs typeface="Arial"/>
              </a:rPr>
              <a:t>centric,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25" dirty="0">
                <a:latin typeface="Arial"/>
                <a:cs typeface="Arial"/>
              </a:rPr>
              <a:t> not</a:t>
            </a:r>
            <a:endParaRPr sz="1000">
              <a:latin typeface="Arial"/>
              <a:cs typeface="Arial"/>
            </a:endParaRPr>
          </a:p>
          <a:p>
            <a:pPr marL="214629" indent="-177165">
              <a:lnSpc>
                <a:spcPct val="100000"/>
              </a:lnSpc>
              <a:spcBef>
                <a:spcPts val="190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90" dirty="0">
                <a:latin typeface="Arial"/>
                <a:cs typeface="Arial"/>
              </a:rPr>
              <a:t>Research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assistantships</a:t>
            </a:r>
            <a:endParaRPr sz="1100">
              <a:latin typeface="Arial"/>
              <a:cs typeface="Arial"/>
            </a:endParaRPr>
          </a:p>
          <a:p>
            <a:pPr marL="492125" lvl="1" indent="-168275">
              <a:lnSpc>
                <a:spcPts val="1200"/>
              </a:lnSpc>
              <a:spcBef>
                <a:spcPts val="175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65" dirty="0">
                <a:latin typeface="Arial"/>
                <a:cs typeface="Arial"/>
              </a:rPr>
              <a:t>Can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be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paid,</a:t>
            </a:r>
            <a:r>
              <a:rPr sz="1000" spc="-30" dirty="0">
                <a:latin typeface="Arial"/>
                <a:cs typeface="Arial"/>
              </a:rPr>
              <a:t> for-</a:t>
            </a:r>
            <a:r>
              <a:rPr sz="1000" dirty="0">
                <a:latin typeface="Arial"/>
                <a:cs typeface="Arial"/>
              </a:rPr>
              <a:t>credit,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volunteer</a:t>
            </a:r>
            <a:endParaRPr sz="1000">
              <a:latin typeface="Arial"/>
              <a:cs typeface="Arial"/>
            </a:endParaRPr>
          </a:p>
          <a:p>
            <a:pPr marL="492125" marR="413384" lvl="1" indent="-168275">
              <a:lnSpc>
                <a:spcPts val="1200"/>
              </a:lnSpc>
              <a:spcBef>
                <a:spcPts val="40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45" dirty="0">
                <a:latin typeface="Arial"/>
                <a:cs typeface="Arial"/>
              </a:rPr>
              <a:t>Generally: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support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faculty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research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qualitative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or </a:t>
            </a:r>
            <a:r>
              <a:rPr sz="1000" spc="-10" dirty="0">
                <a:latin typeface="Arial"/>
                <a:cs typeface="Arial"/>
              </a:rPr>
              <a:t>quantitative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(data-</a:t>
            </a:r>
            <a:r>
              <a:rPr sz="1000" spc="-20" dirty="0">
                <a:latin typeface="Arial"/>
                <a:cs typeface="Arial"/>
              </a:rPr>
              <a:t>oriented)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assistance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213954"/>
            <a:ext cx="3888104" cy="46609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Coursework,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Preparation,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Pathways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7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4608195" cy="1263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"/>
              </a:spcBef>
              <a:tabLst>
                <a:tab pos="972185" algn="l"/>
                <a:tab pos="1570990" algn="l"/>
                <a:tab pos="2603500" algn="l"/>
                <a:tab pos="3566160" algn="l"/>
                <a:tab pos="4321175" algn="l"/>
              </a:tabLst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610" y="199111"/>
            <a:ext cx="3976211" cy="354584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05"/>
              </a:spcBef>
            </a:pPr>
            <a:r>
              <a:rPr sz="1800" spc="-40" dirty="0"/>
              <a:t>Preparation </a:t>
            </a:r>
            <a:r>
              <a:rPr sz="1800" spc="-30" dirty="0"/>
              <a:t>and </a:t>
            </a:r>
            <a:r>
              <a:rPr sz="1800" spc="-10" dirty="0"/>
              <a:t>pathways</a:t>
            </a:r>
            <a:endParaRPr lang="en-US" sz="1800" spc="-10"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95161" y="3316785"/>
            <a:ext cx="609689" cy="1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endParaRPr lang="en-US" sz="1550"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8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957" y="624483"/>
            <a:ext cx="3863340" cy="25558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4629" marR="98425" indent="-177165">
              <a:lnSpc>
                <a:spcPts val="1200"/>
              </a:lnSpc>
              <a:spcBef>
                <a:spcPts val="229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needs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skills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any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individual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faculty’s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research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interests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vary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faculty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member</a:t>
            </a:r>
            <a:endParaRPr sz="1100">
              <a:latin typeface="Arial"/>
              <a:cs typeface="Arial"/>
            </a:endParaRPr>
          </a:p>
          <a:p>
            <a:pPr marL="492125" marR="141605" lvl="1" indent="-168275">
              <a:lnSpc>
                <a:spcPct val="100000"/>
              </a:lnSpc>
              <a:spcBef>
                <a:spcPts val="150"/>
              </a:spcBef>
              <a:buClr>
                <a:srgbClr val="3333B2"/>
              </a:buClr>
              <a:buChar char="►"/>
              <a:tabLst>
                <a:tab pos="492759" algn="l"/>
              </a:tabLst>
            </a:pPr>
            <a:r>
              <a:rPr sz="1000" spc="-65" dirty="0">
                <a:latin typeface="Arial"/>
                <a:cs typeface="Arial"/>
              </a:rPr>
              <a:t>So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you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are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particularly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interested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20" dirty="0">
                <a:latin typeface="Arial"/>
                <a:cs typeface="Arial"/>
              </a:rPr>
              <a:t>work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 a </a:t>
            </a:r>
            <a:r>
              <a:rPr sz="1000" spc="-10" dirty="0">
                <a:latin typeface="Arial"/>
                <a:cs typeface="Arial"/>
              </a:rPr>
              <a:t>faculty </a:t>
            </a:r>
            <a:r>
              <a:rPr sz="1000" spc="-40" dirty="0">
                <a:latin typeface="Arial"/>
                <a:cs typeface="Arial"/>
              </a:rPr>
              <a:t>member,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start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talking 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early</a:t>
            </a:r>
            <a:r>
              <a:rPr sz="1000" dirty="0">
                <a:latin typeface="Arial"/>
                <a:cs typeface="Arial"/>
              </a:rPr>
              <a:t> in </a:t>
            </a:r>
            <a:r>
              <a:rPr sz="1000" spc="-25" dirty="0">
                <a:latin typeface="Arial"/>
                <a:cs typeface="Arial"/>
              </a:rPr>
              <a:t>your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academic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career!</a:t>
            </a:r>
            <a:endParaRPr sz="1000">
              <a:latin typeface="Arial"/>
              <a:cs typeface="Arial"/>
            </a:endParaRPr>
          </a:p>
          <a:p>
            <a:pPr marL="214629" marR="30480" indent="-177165">
              <a:lnSpc>
                <a:spcPts val="1200"/>
              </a:lnSpc>
              <a:spcBef>
                <a:spcPts val="330"/>
              </a:spcBef>
              <a:buClr>
                <a:srgbClr val="3333B2"/>
              </a:buClr>
              <a:buChar char="►"/>
              <a:tabLst>
                <a:tab pos="215265" algn="l"/>
              </a:tabLst>
            </a:pPr>
            <a:r>
              <a:rPr sz="1100" spc="-65" dirty="0">
                <a:latin typeface="Arial"/>
                <a:cs typeface="Arial"/>
              </a:rPr>
              <a:t>Generally,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data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skills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very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helpful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-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many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economics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faculty </a:t>
            </a:r>
            <a:r>
              <a:rPr sz="1100" spc="-80" dirty="0">
                <a:latin typeface="Arial"/>
                <a:cs typeface="Arial"/>
              </a:rPr>
              <a:t>need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assistance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data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statistical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programming,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they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increase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your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ability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independent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work.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So:</a:t>
            </a:r>
            <a:endParaRPr sz="1100">
              <a:latin typeface="Arial"/>
              <a:cs typeface="Arial"/>
            </a:endParaRPr>
          </a:p>
          <a:p>
            <a:pPr marL="492125" marR="43815" indent="-168275">
              <a:lnSpc>
                <a:spcPct val="100000"/>
              </a:lnSpc>
              <a:spcBef>
                <a:spcPts val="145"/>
              </a:spcBef>
              <a:buClr>
                <a:srgbClr val="3333B2"/>
              </a:buClr>
              <a:buAutoNum type="arabicPeriod"/>
              <a:tabLst>
                <a:tab pos="492125" algn="l"/>
              </a:tabLst>
            </a:pPr>
            <a:r>
              <a:rPr sz="1000" spc="-55" dirty="0">
                <a:latin typeface="Arial"/>
                <a:cs typeface="Arial"/>
              </a:rPr>
              <a:t>Consider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DS2000/2001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MISM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course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instead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CS </a:t>
            </a:r>
            <a:r>
              <a:rPr sz="1000" spc="-50" dirty="0">
                <a:latin typeface="Arial"/>
                <a:cs typeface="Arial"/>
              </a:rPr>
              <a:t>1100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(Microsoft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Office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Course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revamped!),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get </a:t>
            </a:r>
            <a:r>
              <a:rPr sz="1000" spc="-60" dirty="0">
                <a:latin typeface="Arial"/>
                <a:cs typeface="Arial"/>
              </a:rPr>
              <a:t>exposure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 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Python</a:t>
            </a:r>
            <a:endParaRPr sz="1000">
              <a:latin typeface="Arial"/>
              <a:cs typeface="Arial"/>
            </a:endParaRPr>
          </a:p>
          <a:p>
            <a:pPr marL="492125" marR="30480" indent="-168275">
              <a:lnSpc>
                <a:spcPts val="1200"/>
              </a:lnSpc>
              <a:spcBef>
                <a:spcPts val="25"/>
              </a:spcBef>
              <a:buClr>
                <a:srgbClr val="3333B2"/>
              </a:buClr>
              <a:buAutoNum type="arabicPeriod"/>
              <a:tabLst>
                <a:tab pos="492125" algn="l"/>
              </a:tabLst>
            </a:pPr>
            <a:r>
              <a:rPr sz="1000" spc="-55" dirty="0">
                <a:latin typeface="Arial"/>
                <a:cs typeface="Arial"/>
              </a:rPr>
              <a:t>Take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Statistics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Econometrics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early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your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academic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career (exposure</a:t>
            </a:r>
            <a:r>
              <a:rPr sz="1000" dirty="0">
                <a:latin typeface="Arial"/>
                <a:cs typeface="Arial"/>
              </a:rPr>
              <a:t> to R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Stata)</a:t>
            </a:r>
            <a:endParaRPr sz="1000">
              <a:latin typeface="Arial"/>
              <a:cs typeface="Arial"/>
            </a:endParaRPr>
          </a:p>
          <a:p>
            <a:pPr marL="491490" indent="-167640">
              <a:lnSpc>
                <a:spcPts val="1150"/>
              </a:lnSpc>
              <a:buClr>
                <a:srgbClr val="3333B2"/>
              </a:buClr>
              <a:buAutoNum type="arabicPeriod"/>
              <a:tabLst>
                <a:tab pos="492125" algn="l"/>
              </a:tabLst>
            </a:pPr>
            <a:r>
              <a:rPr sz="1000" spc="-55" dirty="0">
                <a:latin typeface="Arial"/>
                <a:cs typeface="Arial"/>
              </a:rPr>
              <a:t>Take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electives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data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analysis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exposure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statistical</a:t>
            </a:r>
            <a:endParaRPr sz="1000">
              <a:latin typeface="Arial"/>
              <a:cs typeface="Arial"/>
            </a:endParaRPr>
          </a:p>
          <a:p>
            <a:pPr marL="492125">
              <a:lnSpc>
                <a:spcPts val="1195"/>
              </a:lnSpc>
            </a:pPr>
            <a:r>
              <a:rPr sz="1000" spc="-40" dirty="0">
                <a:latin typeface="Arial"/>
                <a:cs typeface="Arial"/>
              </a:rPr>
              <a:t>programming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integrated</a:t>
            </a:r>
            <a:endParaRPr sz="1000">
              <a:latin typeface="Arial"/>
              <a:cs typeface="Arial"/>
            </a:endParaRPr>
          </a:p>
          <a:p>
            <a:pPr marL="492125" marR="509905" indent="-168275">
              <a:lnSpc>
                <a:spcPts val="1200"/>
              </a:lnSpc>
              <a:spcBef>
                <a:spcPts val="40"/>
              </a:spcBef>
              <a:buClr>
                <a:srgbClr val="3333B2"/>
              </a:buClr>
              <a:buAutoNum type="arabicPeriod" startAt="4"/>
              <a:tabLst>
                <a:tab pos="492125" algn="l"/>
              </a:tabLst>
            </a:pPr>
            <a:r>
              <a:rPr sz="1000" spc="-55" dirty="0">
                <a:latin typeface="Arial"/>
                <a:cs typeface="Arial"/>
              </a:rPr>
              <a:t>Take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classes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 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faculty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whose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research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you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are </a:t>
            </a:r>
            <a:r>
              <a:rPr sz="1000" spc="-35" dirty="0">
                <a:latin typeface="Arial"/>
                <a:cs typeface="Arial"/>
              </a:rPr>
              <a:t>interested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in!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6" name="object 6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69088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Why</a:t>
            </a:r>
            <a:r>
              <a:rPr sz="600" b="1" spc="40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Do</a:t>
            </a:r>
            <a:r>
              <a:rPr sz="600" b="1" spc="4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2" action="ppaction://hlinksldjump"/>
              </a:rPr>
              <a:t>Research?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077" y="0"/>
            <a:ext cx="4248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3" action="ppaction://hlinksldjump"/>
              </a:rPr>
              <a:t>Coursework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405" y="0"/>
            <a:ext cx="859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600" b="1" spc="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296" y="0"/>
            <a:ext cx="7886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3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Research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with</a:t>
            </a:r>
            <a:r>
              <a:rPr sz="600" b="1" spc="25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10" dirty="0">
                <a:solidFill>
                  <a:srgbClr val="7F7F7F"/>
                </a:solidFill>
                <a:latin typeface="Arial"/>
                <a:cs typeface="Arial"/>
                <a:hlinkClick r:id="rId5" action="ppaction://hlinksldjump"/>
              </a:rPr>
              <a:t>Faculty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541" y="0"/>
            <a:ext cx="5816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Radivonyk</a:t>
            </a:r>
            <a:r>
              <a:rPr sz="600" b="1" spc="3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7F7F7F"/>
                </a:solidFill>
                <a:latin typeface="Arial"/>
                <a:cs typeface="Arial"/>
                <a:hlinkClick r:id="rId6" action="ppaction://hlinksldjump"/>
              </a:rPr>
              <a:t>Fund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8870" y="0"/>
            <a:ext cx="2044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25" dirty="0">
                <a:solidFill>
                  <a:srgbClr val="7F7F7F"/>
                </a:solidFill>
                <a:latin typeface="Arial"/>
                <a:cs typeface="Arial"/>
                <a:hlinkClick r:id="rId7" action="ppaction://hlinksldjump"/>
              </a:rPr>
              <a:t>Q&amp;A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994" y="1228115"/>
            <a:ext cx="3888104" cy="430530"/>
          </a:xfrm>
          <a:prstGeom prst="rect">
            <a:avLst/>
          </a:prstGeom>
          <a:solidFill>
            <a:srgbClr val="3333B2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061085">
              <a:lnSpc>
                <a:spcPct val="100000"/>
              </a:lnSpc>
              <a:spcBef>
                <a:spcPts val="790"/>
              </a:spcBef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Research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Inside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Courses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42919"/>
            <a:ext cx="4608195" cy="113664"/>
            <a:chOff x="0" y="3342919"/>
            <a:chExt cx="4608195" cy="113664"/>
          </a:xfrm>
        </p:grpSpPr>
        <p:sp>
          <p:nvSpPr>
            <p:cNvPr id="10" name="object 10"/>
            <p:cNvSpPr/>
            <p:nvPr/>
          </p:nvSpPr>
          <p:spPr>
            <a:xfrm>
              <a:off x="0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4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64" y="3342919"/>
              <a:ext cx="2580640" cy="113664"/>
            </a:xfrm>
            <a:custGeom>
              <a:avLst/>
              <a:gdLst/>
              <a:ahLst/>
              <a:cxnLst/>
              <a:rect l="l" t="t" r="r" b="b"/>
              <a:pathLst>
                <a:path w="2580640" h="113664">
                  <a:moveTo>
                    <a:pt x="258047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2580474" y="113080"/>
                  </a:lnTo>
                  <a:lnTo>
                    <a:pt x="2580474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4239" y="3342919"/>
              <a:ext cx="1014094" cy="113664"/>
            </a:xfrm>
            <a:custGeom>
              <a:avLst/>
              <a:gdLst/>
              <a:ahLst/>
              <a:cxnLst/>
              <a:rect l="l" t="t" r="r" b="b"/>
              <a:pathLst>
                <a:path w="1014095" h="113664">
                  <a:moveTo>
                    <a:pt x="1013764" y="0"/>
                  </a:moveTo>
                  <a:lnTo>
                    <a:pt x="0" y="0"/>
                  </a:lnTo>
                  <a:lnTo>
                    <a:pt x="0" y="113080"/>
                  </a:lnTo>
                  <a:lnTo>
                    <a:pt x="1013764" y="113080"/>
                  </a:lnTo>
                  <a:lnTo>
                    <a:pt x="1013764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85"/>
              </a:lnSpc>
            </a:pPr>
            <a:fld id="{81D60167-4931-47E6-BA6A-407CBD079E47}" type="slidenum">
              <a:rPr dirty="0"/>
              <a:t>9</a:t>
            </a:fld>
            <a:r>
              <a:rPr spc="40" dirty="0"/>
              <a:t> </a:t>
            </a:r>
            <a:r>
              <a:rPr spc="160" dirty="0"/>
              <a:t>/</a:t>
            </a:r>
            <a:r>
              <a:rPr spc="45" dirty="0"/>
              <a:t> </a:t>
            </a:r>
            <a:r>
              <a:rPr spc="-25" dirty="0"/>
              <a:t>32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30" y="3349288"/>
            <a:ext cx="238569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Undergraduate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PlusOne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Research:</a:t>
            </a:r>
            <a:r>
              <a:rPr sz="600" b="1" spc="9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Opportunities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Pathways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2266</Words>
  <Application>Microsoft Office PowerPoint</Application>
  <PresentationFormat>Custom</PresentationFormat>
  <Paragraphs>315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Outline of Talk</vt:lpstr>
      <vt:lpstr>PowerPoint Presentation</vt:lpstr>
      <vt:lpstr>What is research?</vt:lpstr>
      <vt:lpstr>Why do research?</vt:lpstr>
      <vt:lpstr>Two main “styles” of research opportunities as student at a university</vt:lpstr>
      <vt:lpstr>PowerPoint Presentation</vt:lpstr>
      <vt:lpstr>Preparation and pathways</vt:lpstr>
      <vt:lpstr>PowerPoint Presentation</vt:lpstr>
      <vt:lpstr>Research inside courses</vt:lpstr>
      <vt:lpstr>Research inside courses</vt:lpstr>
      <vt:lpstr>Research inside courses</vt:lpstr>
      <vt:lpstr>Extending work done in courses</vt:lpstr>
      <vt:lpstr>PowerPoint Presentation</vt:lpstr>
      <vt:lpstr>Research with Faculty</vt:lpstr>
      <vt:lpstr>PowerPoint Presentation</vt:lpstr>
      <vt:lpstr>Research for credit/transcript notation</vt:lpstr>
      <vt:lpstr>Research for credit</vt:lpstr>
      <vt:lpstr>Research for transcript notation</vt:lpstr>
      <vt:lpstr>PowerPoint Presentation</vt:lpstr>
      <vt:lpstr>PowerPoint Presentation</vt:lpstr>
      <vt:lpstr>PowerPoint Presentation</vt:lpstr>
      <vt:lpstr>Research for pay</vt:lpstr>
      <vt:lpstr>Northeastern University PEAK Awards</vt:lpstr>
      <vt:lpstr>Northeastern University PEAK Awards</vt:lpstr>
      <vt:lpstr>Northeastern University PEAK Awards</vt:lpstr>
      <vt:lpstr>CSSH Undergraduate Research Initiative Awards</vt:lpstr>
      <vt:lpstr>CSSH Undergraduate Research Initiative Awards</vt:lpstr>
      <vt:lpstr>Economics Department Radivonyk Fund  Awards for Research</vt:lpstr>
      <vt:lpstr>PowerPoint Presentation</vt:lpstr>
      <vt:lpstr>Applying to Economics Department Radivonyk Fund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Katharine Thorp</cp:lastModifiedBy>
  <cp:revision>209</cp:revision>
  <dcterms:created xsi:type="dcterms:W3CDTF">2022-03-31T15:43:18Z</dcterms:created>
  <dcterms:modified xsi:type="dcterms:W3CDTF">2022-09-29T18:31:25Z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2021-04-13T00:00:00Z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2022-03-31T00:00:00Z</vt:filetime>
  </property>
</Properties>
</file>